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68" r:id="rId3"/>
    <p:sldId id="287" r:id="rId4"/>
    <p:sldId id="288" r:id="rId5"/>
    <p:sldId id="272" r:id="rId6"/>
    <p:sldId id="289" r:id="rId7"/>
    <p:sldId id="267" r:id="rId8"/>
    <p:sldId id="290" r:id="rId9"/>
    <p:sldId id="291" r:id="rId10"/>
    <p:sldId id="258" r:id="rId11"/>
    <p:sldId id="259" r:id="rId12"/>
    <p:sldId id="275" r:id="rId13"/>
    <p:sldId id="260" r:id="rId14"/>
    <p:sldId id="262" r:id="rId15"/>
    <p:sldId id="279" r:id="rId16"/>
    <p:sldId id="280" r:id="rId17"/>
    <p:sldId id="281" r:id="rId18"/>
    <p:sldId id="282" r:id="rId19"/>
    <p:sldId id="283" r:id="rId20"/>
    <p:sldId id="284" r:id="rId21"/>
    <p:sldId id="285" r:id="rId22"/>
    <p:sldId id="266" r:id="rId23"/>
    <p:sldId id="26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59E842-FE84-4A7B-9CC0-C3AC087ED6E3}" v="20" dt="2018-11-28T16:39:25.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23" autoAdjust="0"/>
    <p:restoredTop sz="74327" autoAdjust="0"/>
  </p:normalViewPr>
  <p:slideViewPr>
    <p:cSldViewPr snapToGrid="0">
      <p:cViewPr varScale="1">
        <p:scale>
          <a:sx n="52" d="100"/>
          <a:sy n="52" d="100"/>
        </p:scale>
        <p:origin x="16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y MacLean Steel" userId="3d71ccae0a47919c" providerId="LiveId" clId="{DA59E842-FE84-4A7B-9CC0-C3AC087ED6E3}"/>
    <pc:docChg chg="custSel delSld modSld">
      <pc:chgData name="Kirsty MacLean Steel" userId="3d71ccae0a47919c" providerId="LiveId" clId="{DA59E842-FE84-4A7B-9CC0-C3AC087ED6E3}" dt="2018-11-28T16:58:07.085" v="576" actId="20577"/>
      <pc:docMkLst>
        <pc:docMk/>
      </pc:docMkLst>
      <pc:sldChg chg="modSp">
        <pc:chgData name="Kirsty MacLean Steel" userId="3d71ccae0a47919c" providerId="LiveId" clId="{DA59E842-FE84-4A7B-9CC0-C3AC087ED6E3}" dt="2018-11-28T15:13:47.890" v="121" actId="20577"/>
        <pc:sldMkLst>
          <pc:docMk/>
          <pc:sldMk cId="652546532" sldId="256"/>
        </pc:sldMkLst>
        <pc:spChg chg="mod">
          <ac:chgData name="Kirsty MacLean Steel" userId="3d71ccae0a47919c" providerId="LiveId" clId="{DA59E842-FE84-4A7B-9CC0-C3AC087ED6E3}" dt="2018-11-28T15:13:47.890" v="121" actId="20577"/>
          <ac:spMkLst>
            <pc:docMk/>
            <pc:sldMk cId="652546532" sldId="256"/>
            <ac:spMk id="2" creationId="{00000000-0000-0000-0000-000000000000}"/>
          </ac:spMkLst>
        </pc:spChg>
      </pc:sldChg>
      <pc:sldChg chg="modSp modNotesTx">
        <pc:chgData name="Kirsty MacLean Steel" userId="3d71ccae0a47919c" providerId="LiveId" clId="{DA59E842-FE84-4A7B-9CC0-C3AC087ED6E3}" dt="2018-11-28T15:55:22.558" v="258" actId="6549"/>
        <pc:sldMkLst>
          <pc:docMk/>
          <pc:sldMk cId="1334085002" sldId="258"/>
        </pc:sldMkLst>
        <pc:spChg chg="mod">
          <ac:chgData name="Kirsty MacLean Steel" userId="3d71ccae0a47919c" providerId="LiveId" clId="{DA59E842-FE84-4A7B-9CC0-C3AC087ED6E3}" dt="2018-11-28T15:55:22.558" v="258" actId="6549"/>
          <ac:spMkLst>
            <pc:docMk/>
            <pc:sldMk cId="1334085002" sldId="258"/>
            <ac:spMk id="3" creationId="{00000000-0000-0000-0000-000000000000}"/>
          </ac:spMkLst>
        </pc:spChg>
        <pc:spChg chg="mod">
          <ac:chgData name="Kirsty MacLean Steel" userId="3d71ccae0a47919c" providerId="LiveId" clId="{DA59E842-FE84-4A7B-9CC0-C3AC087ED6E3}" dt="2018-11-28T15:53:09.511" v="210" actId="20577"/>
          <ac:spMkLst>
            <pc:docMk/>
            <pc:sldMk cId="1334085002" sldId="258"/>
            <ac:spMk id="4" creationId="{00000000-0000-0000-0000-000000000000}"/>
          </ac:spMkLst>
        </pc:spChg>
      </pc:sldChg>
      <pc:sldChg chg="modSp modNotesTx">
        <pc:chgData name="Kirsty MacLean Steel" userId="3d71ccae0a47919c" providerId="LiveId" clId="{DA59E842-FE84-4A7B-9CC0-C3AC087ED6E3}" dt="2018-11-28T16:34:26.080" v="420" actId="255"/>
        <pc:sldMkLst>
          <pc:docMk/>
          <pc:sldMk cId="3232934210" sldId="259"/>
        </pc:sldMkLst>
        <pc:spChg chg="mod">
          <ac:chgData name="Kirsty MacLean Steel" userId="3d71ccae0a47919c" providerId="LiveId" clId="{DA59E842-FE84-4A7B-9CC0-C3AC087ED6E3}" dt="2018-11-28T16:34:26.080" v="420" actId="255"/>
          <ac:spMkLst>
            <pc:docMk/>
            <pc:sldMk cId="3232934210" sldId="259"/>
            <ac:spMk id="3" creationId="{00000000-0000-0000-0000-000000000000}"/>
          </ac:spMkLst>
        </pc:spChg>
        <pc:spChg chg="mod">
          <ac:chgData name="Kirsty MacLean Steel" userId="3d71ccae0a47919c" providerId="LiveId" clId="{DA59E842-FE84-4A7B-9CC0-C3AC087ED6E3}" dt="2018-11-28T16:20:39.186" v="260" actId="20577"/>
          <ac:spMkLst>
            <pc:docMk/>
            <pc:sldMk cId="3232934210" sldId="259"/>
            <ac:spMk id="4" creationId="{00000000-0000-0000-0000-000000000000}"/>
          </ac:spMkLst>
        </pc:spChg>
      </pc:sldChg>
      <pc:sldChg chg="modSp modNotesTx">
        <pc:chgData name="Kirsty MacLean Steel" userId="3d71ccae0a47919c" providerId="LiveId" clId="{DA59E842-FE84-4A7B-9CC0-C3AC087ED6E3}" dt="2018-11-28T16:34:43.822" v="422" actId="20577"/>
        <pc:sldMkLst>
          <pc:docMk/>
          <pc:sldMk cId="3671091570" sldId="260"/>
        </pc:sldMkLst>
        <pc:spChg chg="mod">
          <ac:chgData name="Kirsty MacLean Steel" userId="3d71ccae0a47919c" providerId="LiveId" clId="{DA59E842-FE84-4A7B-9CC0-C3AC087ED6E3}" dt="2018-11-28T16:32:25.811" v="410" actId="6549"/>
          <ac:spMkLst>
            <pc:docMk/>
            <pc:sldMk cId="3671091570" sldId="260"/>
            <ac:spMk id="3" creationId="{00000000-0000-0000-0000-000000000000}"/>
          </ac:spMkLst>
        </pc:spChg>
        <pc:spChg chg="mod">
          <ac:chgData name="Kirsty MacLean Steel" userId="3d71ccae0a47919c" providerId="LiveId" clId="{DA59E842-FE84-4A7B-9CC0-C3AC087ED6E3}" dt="2018-11-28T16:34:43.822" v="422" actId="20577"/>
          <ac:spMkLst>
            <pc:docMk/>
            <pc:sldMk cId="3671091570" sldId="260"/>
            <ac:spMk id="4" creationId="{00000000-0000-0000-0000-000000000000}"/>
          </ac:spMkLst>
        </pc:spChg>
      </pc:sldChg>
      <pc:sldChg chg="modSp modNotesTx">
        <pc:chgData name="Kirsty MacLean Steel" userId="3d71ccae0a47919c" providerId="LiveId" clId="{DA59E842-FE84-4A7B-9CC0-C3AC087ED6E3}" dt="2018-11-28T16:38:50.867" v="494" actId="20577"/>
        <pc:sldMkLst>
          <pc:docMk/>
          <pc:sldMk cId="444316360" sldId="262"/>
        </pc:sldMkLst>
        <pc:spChg chg="mod">
          <ac:chgData name="Kirsty MacLean Steel" userId="3d71ccae0a47919c" providerId="LiveId" clId="{DA59E842-FE84-4A7B-9CC0-C3AC087ED6E3}" dt="2018-11-28T16:36:51.170" v="457" actId="6549"/>
          <ac:spMkLst>
            <pc:docMk/>
            <pc:sldMk cId="444316360" sldId="262"/>
            <ac:spMk id="3" creationId="{00000000-0000-0000-0000-000000000000}"/>
          </ac:spMkLst>
        </pc:spChg>
        <pc:spChg chg="mod">
          <ac:chgData name="Kirsty MacLean Steel" userId="3d71ccae0a47919c" providerId="LiveId" clId="{DA59E842-FE84-4A7B-9CC0-C3AC087ED6E3}" dt="2018-11-28T16:34:49.715" v="424" actId="20577"/>
          <ac:spMkLst>
            <pc:docMk/>
            <pc:sldMk cId="444316360" sldId="262"/>
            <ac:spMk id="4" creationId="{00000000-0000-0000-0000-000000000000}"/>
          </ac:spMkLst>
        </pc:spChg>
      </pc:sldChg>
      <pc:sldChg chg="modSp modNotesTx">
        <pc:chgData name="Kirsty MacLean Steel" userId="3d71ccae0a47919c" providerId="LiveId" clId="{DA59E842-FE84-4A7B-9CC0-C3AC087ED6E3}" dt="2018-11-28T16:40:46.552" v="560" actId="1076"/>
        <pc:sldMkLst>
          <pc:docMk/>
          <pc:sldMk cId="973450810" sldId="263"/>
        </pc:sldMkLst>
        <pc:spChg chg="mod">
          <ac:chgData name="Kirsty MacLean Steel" userId="3d71ccae0a47919c" providerId="LiveId" clId="{DA59E842-FE84-4A7B-9CC0-C3AC087ED6E3}" dt="2018-11-28T16:40:46.552" v="560" actId="1076"/>
          <ac:spMkLst>
            <pc:docMk/>
            <pc:sldMk cId="973450810" sldId="263"/>
            <ac:spMk id="3" creationId="{00000000-0000-0000-0000-000000000000}"/>
          </ac:spMkLst>
        </pc:spChg>
        <pc:spChg chg="mod">
          <ac:chgData name="Kirsty MacLean Steel" userId="3d71ccae0a47919c" providerId="LiveId" clId="{DA59E842-FE84-4A7B-9CC0-C3AC087ED6E3}" dt="2018-11-28T16:38:59.300" v="496" actId="20577"/>
          <ac:spMkLst>
            <pc:docMk/>
            <pc:sldMk cId="973450810" sldId="263"/>
            <ac:spMk id="4" creationId="{00000000-0000-0000-0000-000000000000}"/>
          </ac:spMkLst>
        </pc:spChg>
      </pc:sldChg>
      <pc:sldChg chg="del">
        <pc:chgData name="Kirsty MacLean Steel" userId="3d71ccae0a47919c" providerId="LiveId" clId="{DA59E842-FE84-4A7B-9CC0-C3AC087ED6E3}" dt="2018-11-28T16:57:52.865" v="561" actId="2696"/>
        <pc:sldMkLst>
          <pc:docMk/>
          <pc:sldMk cId="1068041458" sldId="264"/>
        </pc:sldMkLst>
      </pc:sldChg>
      <pc:sldChg chg="del">
        <pc:chgData name="Kirsty MacLean Steel" userId="3d71ccae0a47919c" providerId="LiveId" clId="{DA59E842-FE84-4A7B-9CC0-C3AC087ED6E3}" dt="2018-11-28T16:57:52.896" v="562" actId="2696"/>
        <pc:sldMkLst>
          <pc:docMk/>
          <pc:sldMk cId="4010632671" sldId="265"/>
        </pc:sldMkLst>
      </pc:sldChg>
      <pc:sldChg chg="addSp delSp modSp">
        <pc:chgData name="Kirsty MacLean Steel" userId="3d71ccae0a47919c" providerId="LiveId" clId="{DA59E842-FE84-4A7B-9CC0-C3AC087ED6E3}" dt="2018-11-28T15:52:46.455" v="208"/>
        <pc:sldMkLst>
          <pc:docMk/>
          <pc:sldMk cId="1839445913" sldId="267"/>
        </pc:sldMkLst>
        <pc:spChg chg="del mod">
          <ac:chgData name="Kirsty MacLean Steel" userId="3d71ccae0a47919c" providerId="LiveId" clId="{DA59E842-FE84-4A7B-9CC0-C3AC087ED6E3}" dt="2018-11-28T15:52:46.455" v="208"/>
          <ac:spMkLst>
            <pc:docMk/>
            <pc:sldMk cId="1839445913" sldId="267"/>
            <ac:spMk id="2" creationId="{00000000-0000-0000-0000-000000000000}"/>
          </ac:spMkLst>
        </pc:spChg>
        <pc:picChg chg="add mod">
          <ac:chgData name="Kirsty MacLean Steel" userId="3d71ccae0a47919c" providerId="LiveId" clId="{DA59E842-FE84-4A7B-9CC0-C3AC087ED6E3}" dt="2018-11-28T15:52:46.455" v="208"/>
          <ac:picMkLst>
            <pc:docMk/>
            <pc:sldMk cId="1839445913" sldId="267"/>
            <ac:picMk id="4" creationId="{2AE789C1-8DB4-4AC8-ACD7-F65A1EEE5ADB}"/>
          </ac:picMkLst>
        </pc:picChg>
      </pc:sldChg>
      <pc:sldChg chg="modSp">
        <pc:chgData name="Kirsty MacLean Steel" userId="3d71ccae0a47919c" providerId="LiveId" clId="{DA59E842-FE84-4A7B-9CC0-C3AC087ED6E3}" dt="2018-11-28T15:45:30.443" v="195" actId="27636"/>
        <pc:sldMkLst>
          <pc:docMk/>
          <pc:sldMk cId="1340221078" sldId="268"/>
        </pc:sldMkLst>
        <pc:spChg chg="mod">
          <ac:chgData name="Kirsty MacLean Steel" userId="3d71ccae0a47919c" providerId="LiveId" clId="{DA59E842-FE84-4A7B-9CC0-C3AC087ED6E3}" dt="2018-11-28T15:45:30.443" v="195" actId="27636"/>
          <ac:spMkLst>
            <pc:docMk/>
            <pc:sldMk cId="1340221078" sldId="268"/>
            <ac:spMk id="3" creationId="{00000000-0000-0000-0000-000000000000}"/>
          </ac:spMkLst>
        </pc:spChg>
      </pc:sldChg>
      <pc:sldChg chg="modSp">
        <pc:chgData name="Kirsty MacLean Steel" userId="3d71ccae0a47919c" providerId="LiveId" clId="{DA59E842-FE84-4A7B-9CC0-C3AC087ED6E3}" dt="2018-11-28T16:58:07.085" v="576" actId="20577"/>
        <pc:sldMkLst>
          <pc:docMk/>
          <pc:sldMk cId="1207531763" sldId="269"/>
        </pc:sldMkLst>
        <pc:spChg chg="mod">
          <ac:chgData name="Kirsty MacLean Steel" userId="3d71ccae0a47919c" providerId="LiveId" clId="{DA59E842-FE84-4A7B-9CC0-C3AC087ED6E3}" dt="2018-11-28T16:58:07.085" v="576" actId="20577"/>
          <ac:spMkLst>
            <pc:docMk/>
            <pc:sldMk cId="1207531763" sldId="269"/>
            <ac:spMk id="2" creationId="{00000000-0000-0000-0000-000000000000}"/>
          </ac:spMkLst>
        </pc:spChg>
      </pc:sldChg>
      <pc:sldChg chg="modSp">
        <pc:chgData name="Kirsty MacLean Steel" userId="3d71ccae0a47919c" providerId="LiveId" clId="{DA59E842-FE84-4A7B-9CC0-C3AC087ED6E3}" dt="2018-11-28T15:47:05.723" v="199" actId="14100"/>
        <pc:sldMkLst>
          <pc:docMk/>
          <pc:sldMk cId="2370835476" sldId="271"/>
        </pc:sldMkLst>
        <pc:spChg chg="mod">
          <ac:chgData name="Kirsty MacLean Steel" userId="3d71ccae0a47919c" providerId="LiveId" clId="{DA59E842-FE84-4A7B-9CC0-C3AC087ED6E3}" dt="2018-11-28T15:47:05.723" v="199" actId="14100"/>
          <ac:spMkLst>
            <pc:docMk/>
            <pc:sldMk cId="2370835476" sldId="271"/>
            <ac:spMk id="3" creationId="{00000000-0000-0000-0000-000000000000}"/>
          </ac:spMkLst>
        </pc:spChg>
      </pc:sldChg>
      <pc:sldChg chg="addSp delSp modSp">
        <pc:chgData name="Kirsty MacLean Steel" userId="3d71ccae0a47919c" providerId="LiveId" clId="{DA59E842-FE84-4A7B-9CC0-C3AC087ED6E3}" dt="2018-11-28T15:50:30.313" v="206" actId="1076"/>
        <pc:sldMkLst>
          <pc:docMk/>
          <pc:sldMk cId="1708225639" sldId="272"/>
        </pc:sldMkLst>
        <pc:spChg chg="del">
          <ac:chgData name="Kirsty MacLean Steel" userId="3d71ccae0a47919c" providerId="LiveId" clId="{DA59E842-FE84-4A7B-9CC0-C3AC087ED6E3}" dt="2018-11-28T15:50:08.548" v="200"/>
          <ac:spMkLst>
            <pc:docMk/>
            <pc:sldMk cId="1708225639" sldId="272"/>
            <ac:spMk id="6" creationId="{00000000-0000-0000-0000-000000000000}"/>
          </ac:spMkLst>
        </pc:spChg>
        <pc:picChg chg="add mod">
          <ac:chgData name="Kirsty MacLean Steel" userId="3d71ccae0a47919c" providerId="LiveId" clId="{DA59E842-FE84-4A7B-9CC0-C3AC087ED6E3}" dt="2018-11-28T15:50:30.313" v="206" actId="1076"/>
          <ac:picMkLst>
            <pc:docMk/>
            <pc:sldMk cId="1708225639" sldId="272"/>
            <ac:picMk id="4" creationId="{415E79D9-93B8-4E3B-863A-276DFC873CB9}"/>
          </ac:picMkLst>
        </pc:picChg>
      </pc:sldChg>
      <pc:sldChg chg="modSp">
        <pc:chgData name="Kirsty MacLean Steel" userId="3d71ccae0a47919c" providerId="LiveId" clId="{DA59E842-FE84-4A7B-9CC0-C3AC087ED6E3}" dt="2018-11-28T16:36:43.548" v="456" actId="6549"/>
        <pc:sldMkLst>
          <pc:docMk/>
          <pc:sldMk cId="960525724" sldId="273"/>
        </pc:sldMkLst>
        <pc:spChg chg="mod">
          <ac:chgData name="Kirsty MacLean Steel" userId="3d71ccae0a47919c" providerId="LiveId" clId="{DA59E842-FE84-4A7B-9CC0-C3AC087ED6E3}" dt="2018-11-28T16:36:43.548" v="456" actId="6549"/>
          <ac:spMkLst>
            <pc:docMk/>
            <pc:sldMk cId="960525724" sldId="27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5610C-FC28-4C0E-AC98-AB1F0519577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E7989629-877A-4A3B-891D-642CB21B1920}">
      <dgm:prSet phldrT="[Text]" custT="1"/>
      <dgm:spPr>
        <a:xfrm>
          <a:off x="3793951" y="0"/>
          <a:ext cx="1407778" cy="693321"/>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600" dirty="0">
              <a:solidFill>
                <a:sysClr val="window" lastClr="FFFFFF"/>
              </a:solidFill>
              <a:latin typeface="Calibri"/>
              <a:ea typeface="+mn-ea"/>
              <a:cs typeface="+mn-cs"/>
            </a:rPr>
            <a:t>3,061 people receiving LTV</a:t>
          </a:r>
        </a:p>
        <a:p>
          <a:r>
            <a:rPr lang="en-GB" sz="1400" dirty="0">
              <a:solidFill>
                <a:sysClr val="window" lastClr="FFFFFF"/>
              </a:solidFill>
              <a:latin typeface="Calibri"/>
              <a:ea typeface="+mn-ea"/>
              <a:cs typeface="+mn-cs"/>
            </a:rPr>
            <a:t>(likely to be an under-representation based on the absence of coding)</a:t>
          </a:r>
        </a:p>
      </dgm:t>
    </dgm:pt>
    <dgm:pt modelId="{AED6FFF7-4CE2-4BEA-A9A6-06BF396621AF}" type="parTrans" cxnId="{E076264E-EDAD-43C6-AA7E-636CB0802BB2}">
      <dgm:prSet/>
      <dgm:spPr/>
      <dgm:t>
        <a:bodyPr/>
        <a:lstStyle/>
        <a:p>
          <a:endParaRPr lang="en-GB" sz="3200"/>
        </a:p>
      </dgm:t>
    </dgm:pt>
    <dgm:pt modelId="{D9F4A755-97D8-41A6-9A75-96FE46907BA6}" type="sibTrans" cxnId="{E076264E-EDAD-43C6-AA7E-636CB0802BB2}">
      <dgm:prSet/>
      <dgm:spPr/>
      <dgm:t>
        <a:bodyPr/>
        <a:lstStyle/>
        <a:p>
          <a:endParaRPr lang="en-GB" sz="3200"/>
        </a:p>
      </dgm:t>
    </dgm:pt>
    <dgm:pt modelId="{E0B26E08-B4CC-48E8-A226-6BE12F50179F}" type="asst">
      <dgm:prSet phldrT="[Text]" custT="1"/>
      <dgm:spPr>
        <a:xfrm>
          <a:off x="2563859" y="811491"/>
          <a:ext cx="825281" cy="490634"/>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dirty="0">
              <a:solidFill>
                <a:sysClr val="window" lastClr="FFFFFF"/>
              </a:solidFill>
              <a:latin typeface="Calibri"/>
              <a:ea typeface="+mn-ea"/>
              <a:cs typeface="+mn-cs"/>
            </a:rPr>
            <a:t>Established LTV pathway</a:t>
          </a:r>
        </a:p>
        <a:p>
          <a:r>
            <a:rPr lang="en-GB" sz="1400" dirty="0">
              <a:solidFill>
                <a:sysClr val="window" lastClr="FFFFFF"/>
              </a:solidFill>
              <a:latin typeface="Calibri"/>
              <a:ea typeface="+mn-ea"/>
              <a:cs typeface="+mn-cs"/>
            </a:rPr>
            <a:t>392</a:t>
          </a:r>
        </a:p>
      </dgm:t>
    </dgm:pt>
    <dgm:pt modelId="{26732F93-C38A-4840-99D4-047AB312DB40}" type="parTrans" cxnId="{83F3A9EA-790A-487E-A523-D0E1680ECB34}">
      <dgm:prSet/>
      <dgm:spPr>
        <a:xfrm>
          <a:off x="3389140" y="693321"/>
          <a:ext cx="1108700" cy="363487"/>
        </a:xfrm>
        <a:custGeom>
          <a:avLst/>
          <a:gdLst/>
          <a:ahLst/>
          <a:cxnLst/>
          <a:rect l="0" t="0" r="0" b="0"/>
          <a:pathLst>
            <a:path>
              <a:moveTo>
                <a:pt x="1108700" y="0"/>
              </a:moveTo>
              <a:lnTo>
                <a:pt x="1108700" y="363487"/>
              </a:lnTo>
              <a:lnTo>
                <a:pt x="0" y="36348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GB" sz="3200"/>
        </a:p>
      </dgm:t>
    </dgm:pt>
    <dgm:pt modelId="{17144753-78D0-4197-91E8-7279BEA9DE4D}" type="sibTrans" cxnId="{83F3A9EA-790A-487E-A523-D0E1680ECB34}">
      <dgm:prSet/>
      <dgm:spPr/>
      <dgm:t>
        <a:bodyPr/>
        <a:lstStyle/>
        <a:p>
          <a:endParaRPr lang="en-GB" sz="3200"/>
        </a:p>
      </dgm:t>
    </dgm:pt>
    <dgm:pt modelId="{456B969C-8AE3-40B3-94DD-5AEA8C71B98A}" type="asst">
      <dgm:prSet custT="1"/>
      <dgm:spPr>
        <a:xfrm>
          <a:off x="5219978" y="770697"/>
          <a:ext cx="964605" cy="581513"/>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dirty="0">
              <a:solidFill>
                <a:sysClr val="window" lastClr="FFFFFF"/>
              </a:solidFill>
              <a:latin typeface="Calibri"/>
              <a:ea typeface="+mn-ea"/>
              <a:cs typeface="+mn-cs"/>
            </a:rPr>
            <a:t>New tracheostomy insertions</a:t>
          </a:r>
        </a:p>
        <a:p>
          <a:r>
            <a:rPr lang="en-GB" sz="1400" dirty="0">
              <a:solidFill>
                <a:sysClr val="window" lastClr="FFFFFF"/>
              </a:solidFill>
              <a:latin typeface="Calibri"/>
              <a:ea typeface="+mn-ea"/>
              <a:cs typeface="+mn-cs"/>
            </a:rPr>
            <a:t>81</a:t>
          </a:r>
        </a:p>
      </dgm:t>
    </dgm:pt>
    <dgm:pt modelId="{D0293C3E-62FF-40D5-A50F-4F073E2D31F8}" type="parTrans" cxnId="{43D632CE-7F0F-4C06-A60D-9861500D1AEF}">
      <dgm:prSet/>
      <dgm:spPr>
        <a:xfrm>
          <a:off x="4497840" y="693321"/>
          <a:ext cx="722137" cy="368132"/>
        </a:xfrm>
        <a:custGeom>
          <a:avLst/>
          <a:gdLst/>
          <a:ahLst/>
          <a:cxnLst/>
          <a:rect l="0" t="0" r="0" b="0"/>
          <a:pathLst>
            <a:path>
              <a:moveTo>
                <a:pt x="0" y="0"/>
              </a:moveTo>
              <a:lnTo>
                <a:pt x="0" y="368132"/>
              </a:lnTo>
              <a:lnTo>
                <a:pt x="722137" y="368132"/>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GB" sz="3200"/>
        </a:p>
      </dgm:t>
    </dgm:pt>
    <dgm:pt modelId="{F0F91AEE-2541-47A0-8267-FC4A9F6AE9FA}" type="sibTrans" cxnId="{43D632CE-7F0F-4C06-A60D-9861500D1AEF}">
      <dgm:prSet/>
      <dgm:spPr/>
      <dgm:t>
        <a:bodyPr/>
        <a:lstStyle/>
        <a:p>
          <a:endParaRPr lang="en-GB" sz="3200"/>
        </a:p>
      </dgm:t>
    </dgm:pt>
    <dgm:pt modelId="{5C0B2F52-5FCC-473F-B077-6A4FCA8894F6}" type="asst">
      <dgm:prSet custT="1"/>
      <dgm:spPr>
        <a:xfrm>
          <a:off x="1121037" y="1417466"/>
          <a:ext cx="976150" cy="403086"/>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a:solidFill>
                <a:sysClr val="window" lastClr="FFFFFF"/>
              </a:solidFill>
              <a:latin typeface="Calibri"/>
              <a:ea typeface="+mn-ea"/>
              <a:cs typeface="+mn-cs"/>
            </a:rPr>
            <a:t>231 acute admissions</a:t>
          </a:r>
        </a:p>
      </dgm:t>
    </dgm:pt>
    <dgm:pt modelId="{C234A1E6-FE92-4EDF-B558-04C4178A2306}" type="parTrans" cxnId="{47CEF801-30F6-4BB2-849C-0C847F8B0F88}">
      <dgm:prSet/>
      <dgm:spPr>
        <a:xfrm>
          <a:off x="2097187" y="1302126"/>
          <a:ext cx="879312" cy="316882"/>
        </a:xfrm>
        <a:custGeom>
          <a:avLst/>
          <a:gdLst/>
          <a:ahLst/>
          <a:cxnLst/>
          <a:rect l="0" t="0" r="0" b="0"/>
          <a:pathLst>
            <a:path>
              <a:moveTo>
                <a:pt x="879312" y="0"/>
              </a:moveTo>
              <a:lnTo>
                <a:pt x="879312" y="316882"/>
              </a:lnTo>
              <a:lnTo>
                <a:pt x="0" y="316882"/>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D600E016-E3E0-42CB-9DA3-714882B1D1CB}" type="sibTrans" cxnId="{47CEF801-30F6-4BB2-849C-0C847F8B0F88}">
      <dgm:prSet/>
      <dgm:spPr/>
      <dgm:t>
        <a:bodyPr/>
        <a:lstStyle/>
        <a:p>
          <a:endParaRPr lang="en-GB" sz="3200"/>
        </a:p>
      </dgm:t>
    </dgm:pt>
    <dgm:pt modelId="{E48CE6FC-14EA-44AE-948E-F4902E067537}" type="asst">
      <dgm:prSet custT="1"/>
      <dgm:spPr>
        <a:xfrm>
          <a:off x="3611116" y="1407530"/>
          <a:ext cx="954115" cy="416702"/>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a:solidFill>
                <a:sysClr val="window" lastClr="FFFFFF"/>
              </a:solidFill>
              <a:latin typeface="Calibri"/>
              <a:ea typeface="+mn-ea"/>
              <a:cs typeface="+mn-cs"/>
            </a:rPr>
            <a:t>161 non- admissions</a:t>
          </a:r>
        </a:p>
      </dgm:t>
    </dgm:pt>
    <dgm:pt modelId="{EF71F072-BAC0-4A65-BCE4-4293A9D0718E}" type="parTrans" cxnId="{38A68ACD-0E71-4E00-A64E-A1CA2FCD36EF}">
      <dgm:prSet/>
      <dgm:spPr>
        <a:xfrm>
          <a:off x="2976499" y="1302126"/>
          <a:ext cx="634616" cy="313754"/>
        </a:xfrm>
        <a:custGeom>
          <a:avLst/>
          <a:gdLst/>
          <a:ahLst/>
          <a:cxnLst/>
          <a:rect l="0" t="0" r="0" b="0"/>
          <a:pathLst>
            <a:path>
              <a:moveTo>
                <a:pt x="0" y="0"/>
              </a:moveTo>
              <a:lnTo>
                <a:pt x="0" y="313754"/>
              </a:lnTo>
              <a:lnTo>
                <a:pt x="634616" y="313754"/>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CEE63BA6-B600-4281-8D9A-203FBD99587B}" type="sibTrans" cxnId="{38A68ACD-0E71-4E00-A64E-A1CA2FCD36EF}">
      <dgm:prSet/>
      <dgm:spPr/>
      <dgm:t>
        <a:bodyPr/>
        <a:lstStyle/>
        <a:p>
          <a:endParaRPr lang="en-GB" sz="3200"/>
        </a:p>
      </dgm:t>
    </dgm:pt>
    <dgm:pt modelId="{294C37E5-B7A5-4E89-B9A7-C69440B4B6D6}" type="asst">
      <dgm:prSet custT="1"/>
      <dgm:spPr>
        <a:xfrm>
          <a:off x="4829727" y="1682474"/>
          <a:ext cx="885125" cy="922006"/>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a:solidFill>
                <a:sysClr val="window" lastClr="FFFFFF"/>
              </a:solidFill>
              <a:latin typeface="Calibri"/>
              <a:ea typeface="+mn-ea"/>
              <a:cs typeface="+mn-cs"/>
            </a:rPr>
            <a:t>Tracheostomy insertion questionnaires received</a:t>
          </a:r>
        </a:p>
        <a:p>
          <a:r>
            <a:rPr lang="en-GB" sz="1400">
              <a:solidFill>
                <a:sysClr val="window" lastClr="FFFFFF"/>
              </a:solidFill>
              <a:latin typeface="Calibri"/>
              <a:ea typeface="+mn-ea"/>
              <a:cs typeface="+mn-cs"/>
            </a:rPr>
            <a:t>50</a:t>
          </a:r>
        </a:p>
      </dgm:t>
    </dgm:pt>
    <dgm:pt modelId="{A10DCB27-359A-4E51-86D3-3D2C22359F0A}" type="parTrans" cxnId="{286E3A59-B24F-46B4-BBED-FCEE2781C3A5}">
      <dgm:prSet/>
      <dgm:spPr>
        <a:xfrm>
          <a:off x="5656561" y="1352211"/>
          <a:ext cx="91440" cy="791266"/>
        </a:xfrm>
        <a:custGeom>
          <a:avLst/>
          <a:gdLst/>
          <a:ahLst/>
          <a:cxnLst/>
          <a:rect l="0" t="0" r="0" b="0"/>
          <a:pathLst>
            <a:path>
              <a:moveTo>
                <a:pt x="45720" y="0"/>
              </a:moveTo>
              <a:lnTo>
                <a:pt x="58291" y="791266"/>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8DDE0E75-5D3C-4DFF-B5A2-506353101320}" type="sibTrans" cxnId="{286E3A59-B24F-46B4-BBED-FCEE2781C3A5}">
      <dgm:prSet/>
      <dgm:spPr/>
      <dgm:t>
        <a:bodyPr/>
        <a:lstStyle/>
        <a:p>
          <a:endParaRPr lang="en-GB" sz="3200"/>
        </a:p>
      </dgm:t>
    </dgm:pt>
    <dgm:pt modelId="{AA7A3420-03A2-499B-A03D-47DC324A6FF7}">
      <dgm:prSet custT="1"/>
      <dgm:spPr>
        <a:xfrm>
          <a:off x="299394" y="1935892"/>
          <a:ext cx="903569" cy="1034784"/>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a:solidFill>
                <a:sysClr val="window" lastClr="FFFFFF"/>
              </a:solidFill>
              <a:latin typeface="Calibri"/>
              <a:ea typeface="+mn-ea"/>
              <a:cs typeface="+mn-cs"/>
            </a:rPr>
            <a:t>Acute admission questionanires received</a:t>
          </a:r>
        </a:p>
        <a:p>
          <a:r>
            <a:rPr lang="en-GB" sz="1400">
              <a:solidFill>
                <a:sysClr val="window" lastClr="FFFFFF"/>
              </a:solidFill>
              <a:latin typeface="Calibri"/>
              <a:ea typeface="+mn-ea"/>
              <a:cs typeface="+mn-cs"/>
            </a:rPr>
            <a:t> 152/231</a:t>
          </a:r>
        </a:p>
      </dgm:t>
    </dgm:pt>
    <dgm:pt modelId="{E504D201-18E9-41D0-9101-0A464FFDEAF2}" type="parTrans" cxnId="{331DBC61-D40E-4BE2-BE94-91861D4F7069}">
      <dgm:prSet/>
      <dgm:spPr>
        <a:xfrm>
          <a:off x="751179" y="1820552"/>
          <a:ext cx="857933" cy="115339"/>
        </a:xfrm>
        <a:custGeom>
          <a:avLst/>
          <a:gdLst/>
          <a:ahLst/>
          <a:cxnLst/>
          <a:rect l="0" t="0" r="0" b="0"/>
          <a:pathLst>
            <a:path>
              <a:moveTo>
                <a:pt x="857933" y="0"/>
              </a:moveTo>
              <a:lnTo>
                <a:pt x="857933" y="57669"/>
              </a:lnTo>
              <a:lnTo>
                <a:pt x="0" y="57669"/>
              </a:lnTo>
              <a:lnTo>
                <a:pt x="0" y="115339"/>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91AD3177-378B-49B0-83B5-3418885DBF45}" type="sibTrans" cxnId="{331DBC61-D40E-4BE2-BE94-91861D4F7069}">
      <dgm:prSet/>
      <dgm:spPr/>
      <dgm:t>
        <a:bodyPr/>
        <a:lstStyle/>
        <a:p>
          <a:endParaRPr lang="en-GB" sz="3200"/>
        </a:p>
      </dgm:t>
    </dgm:pt>
    <dgm:pt modelId="{CE40F6D0-3852-4B18-8DDD-4C982338D4B3}">
      <dgm:prSet custT="1"/>
      <dgm:spPr>
        <a:xfrm>
          <a:off x="517943" y="3141990"/>
          <a:ext cx="549235" cy="610859"/>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a:solidFill>
                <a:sysClr val="window" lastClr="FFFFFF"/>
              </a:solidFill>
              <a:latin typeface="Calibri"/>
              <a:ea typeface="+mn-ea"/>
              <a:cs typeface="+mn-cs"/>
            </a:rPr>
            <a:t>Case notes returned</a:t>
          </a:r>
        </a:p>
        <a:p>
          <a:r>
            <a:rPr lang="en-GB" sz="1400">
              <a:solidFill>
                <a:sysClr val="window" lastClr="FFFFFF"/>
              </a:solidFill>
              <a:latin typeface="Calibri"/>
              <a:ea typeface="+mn-ea"/>
              <a:cs typeface="+mn-cs"/>
            </a:rPr>
            <a:t>149/231</a:t>
          </a:r>
        </a:p>
      </dgm:t>
    </dgm:pt>
    <dgm:pt modelId="{74A4474E-5374-4A67-B557-115853473B95}" type="parTrans" cxnId="{D174EE56-62AC-462E-98F6-E867289BDB10}">
      <dgm:prSet/>
      <dgm:spPr>
        <a:xfrm>
          <a:off x="389751" y="2970676"/>
          <a:ext cx="128192" cy="476743"/>
        </a:xfrm>
        <a:custGeom>
          <a:avLst/>
          <a:gdLst/>
          <a:ahLst/>
          <a:cxnLst/>
          <a:rect l="0" t="0" r="0" b="0"/>
          <a:pathLst>
            <a:path>
              <a:moveTo>
                <a:pt x="0" y="0"/>
              </a:moveTo>
              <a:lnTo>
                <a:pt x="0" y="476743"/>
              </a:lnTo>
              <a:lnTo>
                <a:pt x="128192" y="476743"/>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E56DBB70-1225-4FA4-BF71-99B1DDE060AA}" type="sibTrans" cxnId="{D174EE56-62AC-462E-98F6-E867289BDB10}">
      <dgm:prSet/>
      <dgm:spPr/>
      <dgm:t>
        <a:bodyPr/>
        <a:lstStyle/>
        <a:p>
          <a:endParaRPr lang="en-GB" sz="3200"/>
        </a:p>
      </dgm:t>
    </dgm:pt>
    <dgm:pt modelId="{FBC47A71-3E48-40E9-9BDE-005D3846A54F}">
      <dgm:prSet custT="1"/>
      <dgm:spPr>
        <a:xfrm>
          <a:off x="1271415" y="2690118"/>
          <a:ext cx="935951" cy="993794"/>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dirty="0">
              <a:solidFill>
                <a:sysClr val="window" lastClr="FFFFFF"/>
              </a:solidFill>
              <a:latin typeface="Calibri"/>
              <a:ea typeface="+mn-ea"/>
              <a:cs typeface="+mn-cs"/>
            </a:rPr>
            <a:t>Community team questionnaires received</a:t>
          </a:r>
        </a:p>
        <a:p>
          <a:r>
            <a:rPr lang="en-GB" sz="1400" dirty="0">
              <a:solidFill>
                <a:sysClr val="window" lastClr="FFFFFF"/>
              </a:solidFill>
              <a:latin typeface="Calibri"/>
              <a:ea typeface="+mn-ea"/>
              <a:cs typeface="+mn-cs"/>
            </a:rPr>
            <a:t>96/166</a:t>
          </a:r>
        </a:p>
        <a:p>
          <a:r>
            <a:rPr lang="en-GB" sz="1400" dirty="0">
              <a:solidFill>
                <a:sysClr val="window" lastClr="FFFFFF"/>
              </a:solidFill>
              <a:latin typeface="Calibri"/>
              <a:ea typeface="+mn-ea"/>
              <a:cs typeface="+mn-cs"/>
            </a:rPr>
            <a:t>(not all community teams could be identified)</a:t>
          </a:r>
        </a:p>
      </dgm:t>
    </dgm:pt>
    <dgm:pt modelId="{832ECD55-3D6C-46A2-8BA6-E08958A514A6}" type="parTrans" cxnId="{3A7C169A-97D5-41C8-9DDF-F455C45B71E8}">
      <dgm:prSet/>
      <dgm:spPr>
        <a:xfrm>
          <a:off x="1609112" y="1820552"/>
          <a:ext cx="130278" cy="869565"/>
        </a:xfrm>
        <a:custGeom>
          <a:avLst/>
          <a:gdLst/>
          <a:ahLst/>
          <a:cxnLst/>
          <a:rect l="0" t="0" r="0" b="0"/>
          <a:pathLst>
            <a:path>
              <a:moveTo>
                <a:pt x="0" y="0"/>
              </a:moveTo>
              <a:lnTo>
                <a:pt x="0" y="811896"/>
              </a:lnTo>
              <a:lnTo>
                <a:pt x="130278" y="811896"/>
              </a:lnTo>
              <a:lnTo>
                <a:pt x="130278" y="869565"/>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7BACF75A-AE55-45CA-9EE3-B6702DB57EFF}" type="sibTrans" cxnId="{3A7C169A-97D5-41C8-9DDF-F455C45B71E8}">
      <dgm:prSet/>
      <dgm:spPr/>
      <dgm:t>
        <a:bodyPr/>
        <a:lstStyle/>
        <a:p>
          <a:endParaRPr lang="en-GB" sz="3200"/>
        </a:p>
      </dgm:t>
    </dgm:pt>
    <dgm:pt modelId="{0A0345D8-E05C-4B15-A56C-77F092C0D767}" type="asst">
      <dgm:prSet custT="1"/>
      <dgm:spPr>
        <a:xfrm>
          <a:off x="2426149" y="1872790"/>
          <a:ext cx="988574" cy="1000997"/>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ln>
        <a:effectLst/>
      </dgm:spPr>
      <dgm:t>
        <a:bodyPr/>
        <a:lstStyle/>
        <a:p>
          <a:r>
            <a:rPr lang="en-GB" sz="1400">
              <a:solidFill>
                <a:sysClr val="window" lastClr="FFFFFF"/>
              </a:solidFill>
              <a:latin typeface="Calibri"/>
              <a:ea typeface="+mn-ea"/>
              <a:cs typeface="+mn-cs"/>
            </a:rPr>
            <a:t>Lead clinician questionnaires received</a:t>
          </a:r>
        </a:p>
        <a:p>
          <a:r>
            <a:rPr lang="en-GB" sz="1400">
              <a:solidFill>
                <a:sysClr val="window" lastClr="FFFFFF"/>
              </a:solidFill>
              <a:latin typeface="Calibri"/>
              <a:ea typeface="+mn-ea"/>
              <a:cs typeface="+mn-cs"/>
            </a:rPr>
            <a:t>229/345</a:t>
          </a:r>
        </a:p>
        <a:p>
          <a:r>
            <a:rPr lang="en-GB" sz="1400">
              <a:solidFill>
                <a:sysClr val="window" lastClr="FFFFFF"/>
              </a:solidFill>
              <a:latin typeface="Calibri"/>
              <a:ea typeface="+mn-ea"/>
              <a:cs typeface="+mn-cs"/>
            </a:rPr>
            <a:t>(not all lead clinicians could be identifed)</a:t>
          </a:r>
        </a:p>
      </dgm:t>
    </dgm:pt>
    <dgm:pt modelId="{5BD83BEF-1BA3-4E26-A76E-BE1208A0B79C}" type="parTrans" cxnId="{C4E2D09E-1DC1-4AF6-A8AB-CE5F0C075E15}">
      <dgm:prSet/>
      <dgm:spPr>
        <a:xfrm>
          <a:off x="3414723" y="1824232"/>
          <a:ext cx="673450" cy="549056"/>
        </a:xfrm>
        <a:custGeom>
          <a:avLst/>
          <a:gdLst/>
          <a:ahLst/>
          <a:cxnLst/>
          <a:rect l="0" t="0" r="0" b="0"/>
          <a:pathLst>
            <a:path>
              <a:moveTo>
                <a:pt x="673450" y="0"/>
              </a:moveTo>
              <a:lnTo>
                <a:pt x="673450" y="549056"/>
              </a:lnTo>
              <a:lnTo>
                <a:pt x="0" y="549056"/>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93BFA645-4154-4DD0-B3A1-45B832D6AE85}" type="sibTrans" cxnId="{C4E2D09E-1DC1-4AF6-A8AB-CE5F0C075E15}">
      <dgm:prSet/>
      <dgm:spPr/>
      <dgm:t>
        <a:bodyPr/>
        <a:lstStyle/>
        <a:p>
          <a:endParaRPr lang="en-GB" sz="3200"/>
        </a:p>
      </dgm:t>
    </dgm:pt>
    <dgm:pt modelId="{F8480F6F-3A95-4861-87DE-3104934091CE}">
      <dgm:prSet custT="1"/>
      <dgm:spPr>
        <a:xfrm>
          <a:off x="2369594" y="1935892"/>
          <a:ext cx="549235" cy="274617"/>
        </a:xfrm>
        <a:prstGeom prst="rect">
          <a:avLst/>
        </a:prstGeom>
        <a:noFill/>
        <a:ln w="25400" cap="flat" cmpd="sng" algn="ctr">
          <a:solidFill>
            <a:sysClr val="window" lastClr="FFFFFF">
              <a:hueOff val="0"/>
              <a:satOff val="0"/>
              <a:lumOff val="0"/>
              <a:alphaOff val="0"/>
            </a:sysClr>
          </a:solidFill>
          <a:prstDash val="solid"/>
        </a:ln>
        <a:effectLst/>
      </dgm:spPr>
      <dgm:t>
        <a:bodyPr/>
        <a:lstStyle/>
        <a:p>
          <a:endParaRPr lang="en-GB" sz="4000">
            <a:solidFill>
              <a:sysClr val="window" lastClr="FFFFFF"/>
            </a:solidFill>
            <a:latin typeface="Cambria"/>
            <a:ea typeface="+mn-ea"/>
            <a:cs typeface="+mn-cs"/>
          </a:endParaRPr>
        </a:p>
      </dgm:t>
    </dgm:pt>
    <dgm:pt modelId="{B382AC1C-8BED-4E22-B8FC-AEDC129B0404}" type="parTrans" cxnId="{7FF77ECB-0DFF-4858-958C-FB73B85B6108}">
      <dgm:prSet/>
      <dgm:spPr>
        <a:xfrm>
          <a:off x="1609112" y="1820552"/>
          <a:ext cx="1035099" cy="115339"/>
        </a:xfrm>
        <a:custGeom>
          <a:avLst/>
          <a:gdLst/>
          <a:ahLst/>
          <a:cxnLst/>
          <a:rect l="0" t="0" r="0" b="0"/>
          <a:pathLst>
            <a:path>
              <a:moveTo>
                <a:pt x="0" y="0"/>
              </a:moveTo>
              <a:lnTo>
                <a:pt x="0" y="57669"/>
              </a:lnTo>
              <a:lnTo>
                <a:pt x="1035099" y="57669"/>
              </a:lnTo>
              <a:lnTo>
                <a:pt x="1035099" y="115339"/>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6F1EE7FB-EC30-4A38-9F2E-73B798ABB6F9}" type="sibTrans" cxnId="{7FF77ECB-0DFF-4858-958C-FB73B85B6108}">
      <dgm:prSet/>
      <dgm:spPr/>
      <dgm:t>
        <a:bodyPr/>
        <a:lstStyle/>
        <a:p>
          <a:endParaRPr lang="en-GB" sz="3200"/>
        </a:p>
      </dgm:t>
    </dgm:pt>
    <dgm:pt modelId="{72243D3B-9254-4D0C-929A-A1FCF6E88389}">
      <dgm:prSet custT="1"/>
      <dgm:spPr>
        <a:xfrm>
          <a:off x="1362135" y="2987826"/>
          <a:ext cx="689861" cy="684174"/>
        </a:xfrm>
        <a:prstGeom prst="rect">
          <a:avLst/>
        </a:prstGeom>
        <a:noFill/>
        <a:ln w="25400" cap="flat" cmpd="sng" algn="ctr">
          <a:noFill/>
          <a:prstDash val="solid"/>
        </a:ln>
        <a:effectLst/>
      </dgm:spPr>
      <dgm:t>
        <a:bodyPr/>
        <a:lstStyle/>
        <a:p>
          <a:endParaRPr lang="en-GB" sz="8800">
            <a:solidFill>
              <a:sysClr val="window" lastClr="FFFFFF"/>
            </a:solidFill>
            <a:latin typeface="Cambria"/>
            <a:ea typeface="+mn-ea"/>
            <a:cs typeface="+mn-cs"/>
          </a:endParaRPr>
        </a:p>
      </dgm:t>
    </dgm:pt>
    <dgm:pt modelId="{D2B03E05-C586-486F-B747-FDCDB7C948A3}" type="parTrans" cxnId="{51634FDF-8C4E-4EFF-B2CC-CAD13AF01BCE}">
      <dgm:prSet/>
      <dgm:spPr>
        <a:xfrm>
          <a:off x="2051996" y="1824232"/>
          <a:ext cx="2036177" cy="1505680"/>
        </a:xfrm>
        <a:custGeom>
          <a:avLst/>
          <a:gdLst/>
          <a:ahLst/>
          <a:cxnLst/>
          <a:rect l="0" t="0" r="0" b="0"/>
          <a:pathLst>
            <a:path>
              <a:moveTo>
                <a:pt x="2036177" y="0"/>
              </a:moveTo>
              <a:lnTo>
                <a:pt x="2036177" y="1505680"/>
              </a:lnTo>
              <a:lnTo>
                <a:pt x="0" y="1505680"/>
              </a:lnTo>
            </a:path>
          </a:pathLst>
        </a:custGeom>
        <a:noFill/>
        <a:ln w="25400" cap="flat" cmpd="sng" algn="ctr">
          <a:solidFill>
            <a:srgbClr val="4F81BD">
              <a:shade val="80000"/>
              <a:hueOff val="0"/>
              <a:satOff val="0"/>
              <a:lumOff val="0"/>
              <a:alphaOff val="0"/>
            </a:srgbClr>
          </a:solidFill>
          <a:prstDash val="solid"/>
        </a:ln>
        <a:effectLst/>
      </dgm:spPr>
      <dgm:t>
        <a:bodyPr/>
        <a:lstStyle/>
        <a:p>
          <a:endParaRPr lang="en-GB" sz="3200"/>
        </a:p>
      </dgm:t>
    </dgm:pt>
    <dgm:pt modelId="{D8D8087D-A033-462D-B049-86B6AA456FB7}" type="sibTrans" cxnId="{51634FDF-8C4E-4EFF-B2CC-CAD13AF01BCE}">
      <dgm:prSet/>
      <dgm:spPr/>
      <dgm:t>
        <a:bodyPr/>
        <a:lstStyle/>
        <a:p>
          <a:endParaRPr lang="en-GB" sz="3200"/>
        </a:p>
      </dgm:t>
    </dgm:pt>
    <dgm:pt modelId="{360CA35C-58E5-49C2-BA1D-EBCB24B25EA3}" type="pres">
      <dgm:prSet presAssocID="{03D5610C-FC28-4C0E-AC98-AB1F0519577E}" presName="hierChild1" presStyleCnt="0">
        <dgm:presLayoutVars>
          <dgm:orgChart val="1"/>
          <dgm:chPref val="1"/>
          <dgm:dir/>
          <dgm:animOne val="branch"/>
          <dgm:animLvl val="lvl"/>
          <dgm:resizeHandles/>
        </dgm:presLayoutVars>
      </dgm:prSet>
      <dgm:spPr/>
      <dgm:t>
        <a:bodyPr/>
        <a:lstStyle/>
        <a:p>
          <a:endParaRPr lang="en-GB"/>
        </a:p>
      </dgm:t>
    </dgm:pt>
    <dgm:pt modelId="{9AC2FC8C-C4DE-4FC7-9CA7-69EC4172BDBC}" type="pres">
      <dgm:prSet presAssocID="{E7989629-877A-4A3B-891D-642CB21B1920}" presName="hierRoot1" presStyleCnt="0">
        <dgm:presLayoutVars>
          <dgm:hierBranch val="init"/>
        </dgm:presLayoutVars>
      </dgm:prSet>
      <dgm:spPr/>
    </dgm:pt>
    <dgm:pt modelId="{09FADA5B-DDFE-43A4-B0A2-98E2F6A075F9}" type="pres">
      <dgm:prSet presAssocID="{E7989629-877A-4A3B-891D-642CB21B1920}" presName="rootComposite1" presStyleCnt="0"/>
      <dgm:spPr/>
    </dgm:pt>
    <dgm:pt modelId="{14ACF711-A611-424F-9069-EFC37C272E34}" type="pres">
      <dgm:prSet presAssocID="{E7989629-877A-4A3B-891D-642CB21B1920}" presName="rootText1" presStyleLbl="node0" presStyleIdx="0" presStyleCnt="1" custScaleX="256316" custScaleY="310301" custLinFactNeighborX="-86160" custLinFactNeighborY="-5942">
        <dgm:presLayoutVars>
          <dgm:chPref val="3"/>
        </dgm:presLayoutVars>
      </dgm:prSet>
      <dgm:spPr/>
      <dgm:t>
        <a:bodyPr/>
        <a:lstStyle/>
        <a:p>
          <a:endParaRPr lang="en-GB"/>
        </a:p>
      </dgm:t>
    </dgm:pt>
    <dgm:pt modelId="{7FA4241B-AE61-4541-BF15-FBA273601E62}" type="pres">
      <dgm:prSet presAssocID="{E7989629-877A-4A3B-891D-642CB21B1920}" presName="rootConnector1" presStyleLbl="node1" presStyleIdx="0" presStyleCnt="0"/>
      <dgm:spPr/>
      <dgm:t>
        <a:bodyPr/>
        <a:lstStyle/>
        <a:p>
          <a:endParaRPr lang="en-GB"/>
        </a:p>
      </dgm:t>
    </dgm:pt>
    <dgm:pt modelId="{35BE2FB1-F042-421D-B9CC-D1D712EEBCAC}" type="pres">
      <dgm:prSet presAssocID="{E7989629-877A-4A3B-891D-642CB21B1920}" presName="hierChild2" presStyleCnt="0"/>
      <dgm:spPr/>
    </dgm:pt>
    <dgm:pt modelId="{4F3EFF21-0517-4ED4-AAD9-D4E4FF65CBCC}" type="pres">
      <dgm:prSet presAssocID="{E7989629-877A-4A3B-891D-642CB21B1920}" presName="hierChild3" presStyleCnt="0"/>
      <dgm:spPr/>
    </dgm:pt>
    <dgm:pt modelId="{CE110E53-0F80-44E8-94C7-6A3FFE0FBA27}" type="pres">
      <dgm:prSet presAssocID="{26732F93-C38A-4840-99D4-047AB312DB40}" presName="Name111" presStyleLbl="parChTrans1D2" presStyleIdx="0" presStyleCnt="2"/>
      <dgm:spPr/>
      <dgm:t>
        <a:bodyPr/>
        <a:lstStyle/>
        <a:p>
          <a:endParaRPr lang="en-GB"/>
        </a:p>
      </dgm:t>
    </dgm:pt>
    <dgm:pt modelId="{2908A0DD-46BE-4288-A9E0-B983F2DC6A91}" type="pres">
      <dgm:prSet presAssocID="{E0B26E08-B4CC-48E8-A226-6BE12F50179F}" presName="hierRoot3" presStyleCnt="0">
        <dgm:presLayoutVars>
          <dgm:hierBranch val="init"/>
        </dgm:presLayoutVars>
      </dgm:prSet>
      <dgm:spPr/>
    </dgm:pt>
    <dgm:pt modelId="{F8C5735C-6511-4461-A59B-37210109DD77}" type="pres">
      <dgm:prSet presAssocID="{E0B26E08-B4CC-48E8-A226-6BE12F50179F}" presName="rootComposite3" presStyleCnt="0"/>
      <dgm:spPr/>
    </dgm:pt>
    <dgm:pt modelId="{E65BC48A-48A5-41E7-93C0-50DB3F4B7478}" type="pres">
      <dgm:prSet presAssocID="{E0B26E08-B4CC-48E8-A226-6BE12F50179F}" presName="rootText3" presStyleLbl="asst1" presStyleIdx="0" presStyleCnt="6" custScaleX="150260" custScaleY="178661">
        <dgm:presLayoutVars>
          <dgm:chPref val="3"/>
        </dgm:presLayoutVars>
      </dgm:prSet>
      <dgm:spPr/>
      <dgm:t>
        <a:bodyPr/>
        <a:lstStyle/>
        <a:p>
          <a:endParaRPr lang="en-GB"/>
        </a:p>
      </dgm:t>
    </dgm:pt>
    <dgm:pt modelId="{3159403B-2193-40E2-A1F9-A3FE2114A44F}" type="pres">
      <dgm:prSet presAssocID="{E0B26E08-B4CC-48E8-A226-6BE12F50179F}" presName="rootConnector3" presStyleLbl="asst1" presStyleIdx="0" presStyleCnt="6"/>
      <dgm:spPr/>
      <dgm:t>
        <a:bodyPr/>
        <a:lstStyle/>
        <a:p>
          <a:endParaRPr lang="en-GB"/>
        </a:p>
      </dgm:t>
    </dgm:pt>
    <dgm:pt modelId="{CC080D68-E12F-4D36-9898-90DAA076B8EA}" type="pres">
      <dgm:prSet presAssocID="{E0B26E08-B4CC-48E8-A226-6BE12F50179F}" presName="hierChild6" presStyleCnt="0"/>
      <dgm:spPr/>
    </dgm:pt>
    <dgm:pt modelId="{C0FFC2D5-36FA-4899-9644-F5EBA7AC8C0C}" type="pres">
      <dgm:prSet presAssocID="{E0B26E08-B4CC-48E8-A226-6BE12F50179F}" presName="hierChild7" presStyleCnt="0"/>
      <dgm:spPr/>
    </dgm:pt>
    <dgm:pt modelId="{134B131C-1312-4038-A7E4-55C265C276D5}" type="pres">
      <dgm:prSet presAssocID="{C234A1E6-FE92-4EDF-B558-04C4178A2306}" presName="Name111" presStyleLbl="parChTrans1D3" presStyleIdx="0" presStyleCnt="3"/>
      <dgm:spPr/>
      <dgm:t>
        <a:bodyPr/>
        <a:lstStyle/>
        <a:p>
          <a:endParaRPr lang="en-GB"/>
        </a:p>
      </dgm:t>
    </dgm:pt>
    <dgm:pt modelId="{44DC6019-1D44-42BF-814D-641402828737}" type="pres">
      <dgm:prSet presAssocID="{5C0B2F52-5FCC-473F-B077-6A4FCA8894F6}" presName="hierRoot3" presStyleCnt="0">
        <dgm:presLayoutVars>
          <dgm:hierBranch val="init"/>
        </dgm:presLayoutVars>
      </dgm:prSet>
      <dgm:spPr/>
    </dgm:pt>
    <dgm:pt modelId="{E2C1A5BD-4F29-4553-BFCA-2F8CAEA294C3}" type="pres">
      <dgm:prSet presAssocID="{5C0B2F52-5FCC-473F-B077-6A4FCA8894F6}" presName="rootComposite3" presStyleCnt="0"/>
      <dgm:spPr/>
    </dgm:pt>
    <dgm:pt modelId="{60B4975F-EF46-440F-94FB-D1DA41A4AB4E}" type="pres">
      <dgm:prSet presAssocID="{5C0B2F52-5FCC-473F-B077-6A4FCA8894F6}" presName="rootText3" presStyleLbl="asst1" presStyleIdx="1" presStyleCnt="6" custScaleX="177729" custScaleY="146781">
        <dgm:presLayoutVars>
          <dgm:chPref val="3"/>
        </dgm:presLayoutVars>
      </dgm:prSet>
      <dgm:spPr/>
      <dgm:t>
        <a:bodyPr/>
        <a:lstStyle/>
        <a:p>
          <a:endParaRPr lang="en-GB"/>
        </a:p>
      </dgm:t>
    </dgm:pt>
    <dgm:pt modelId="{922AE306-492C-48BF-AB04-C857AB660305}" type="pres">
      <dgm:prSet presAssocID="{5C0B2F52-5FCC-473F-B077-6A4FCA8894F6}" presName="rootConnector3" presStyleLbl="asst1" presStyleIdx="1" presStyleCnt="6"/>
      <dgm:spPr/>
      <dgm:t>
        <a:bodyPr/>
        <a:lstStyle/>
        <a:p>
          <a:endParaRPr lang="en-GB"/>
        </a:p>
      </dgm:t>
    </dgm:pt>
    <dgm:pt modelId="{B85BF3E1-C58F-4E3C-98D0-53EBBC2D2864}" type="pres">
      <dgm:prSet presAssocID="{5C0B2F52-5FCC-473F-B077-6A4FCA8894F6}" presName="hierChild6" presStyleCnt="0"/>
      <dgm:spPr/>
    </dgm:pt>
    <dgm:pt modelId="{19BD321F-7978-4DFD-BFED-5558284BD263}" type="pres">
      <dgm:prSet presAssocID="{E504D201-18E9-41D0-9101-0A464FFDEAF2}" presName="Name37" presStyleLbl="parChTrans1D4" presStyleIdx="0" presStyleCnt="6"/>
      <dgm:spPr/>
      <dgm:t>
        <a:bodyPr/>
        <a:lstStyle/>
        <a:p>
          <a:endParaRPr lang="en-GB"/>
        </a:p>
      </dgm:t>
    </dgm:pt>
    <dgm:pt modelId="{329DA847-1BE6-4599-AA69-D85F18163366}" type="pres">
      <dgm:prSet presAssocID="{AA7A3420-03A2-499B-A03D-47DC324A6FF7}" presName="hierRoot2" presStyleCnt="0">
        <dgm:presLayoutVars>
          <dgm:hierBranch val="init"/>
        </dgm:presLayoutVars>
      </dgm:prSet>
      <dgm:spPr/>
    </dgm:pt>
    <dgm:pt modelId="{72222165-C067-43DD-8DED-EFC333ACADBA}" type="pres">
      <dgm:prSet presAssocID="{AA7A3420-03A2-499B-A03D-47DC324A6FF7}" presName="rootComposite" presStyleCnt="0"/>
      <dgm:spPr/>
    </dgm:pt>
    <dgm:pt modelId="{3979AADB-02AA-427E-A857-C1E69E612428}" type="pres">
      <dgm:prSet presAssocID="{AA7A3420-03A2-499B-A03D-47DC324A6FF7}" presName="rootText" presStyleLbl="node4" presStyleIdx="0" presStyleCnt="5" custScaleX="164514" custScaleY="376809">
        <dgm:presLayoutVars>
          <dgm:chPref val="3"/>
        </dgm:presLayoutVars>
      </dgm:prSet>
      <dgm:spPr/>
      <dgm:t>
        <a:bodyPr/>
        <a:lstStyle/>
        <a:p>
          <a:endParaRPr lang="en-GB"/>
        </a:p>
      </dgm:t>
    </dgm:pt>
    <dgm:pt modelId="{6A06A93F-323C-4421-9F6E-9984E69107FF}" type="pres">
      <dgm:prSet presAssocID="{AA7A3420-03A2-499B-A03D-47DC324A6FF7}" presName="rootConnector" presStyleLbl="node4" presStyleIdx="0" presStyleCnt="5"/>
      <dgm:spPr/>
      <dgm:t>
        <a:bodyPr/>
        <a:lstStyle/>
        <a:p>
          <a:endParaRPr lang="en-GB"/>
        </a:p>
      </dgm:t>
    </dgm:pt>
    <dgm:pt modelId="{3CFA71DA-8445-42C6-997F-BD374E8B181F}" type="pres">
      <dgm:prSet presAssocID="{AA7A3420-03A2-499B-A03D-47DC324A6FF7}" presName="hierChild4" presStyleCnt="0"/>
      <dgm:spPr/>
    </dgm:pt>
    <dgm:pt modelId="{C26DF36A-E65D-48DC-A997-C9F2911854D5}" type="pres">
      <dgm:prSet presAssocID="{74A4474E-5374-4A67-B557-115853473B95}" presName="Name37" presStyleLbl="parChTrans1D4" presStyleIdx="1" presStyleCnt="6"/>
      <dgm:spPr/>
      <dgm:t>
        <a:bodyPr/>
        <a:lstStyle/>
        <a:p>
          <a:endParaRPr lang="en-GB"/>
        </a:p>
      </dgm:t>
    </dgm:pt>
    <dgm:pt modelId="{53D16536-4047-4ADF-8EED-DD6FBC980DC7}" type="pres">
      <dgm:prSet presAssocID="{CE40F6D0-3852-4B18-8DDD-4C982338D4B3}" presName="hierRoot2" presStyleCnt="0">
        <dgm:presLayoutVars>
          <dgm:hierBranch val="init"/>
        </dgm:presLayoutVars>
      </dgm:prSet>
      <dgm:spPr/>
    </dgm:pt>
    <dgm:pt modelId="{AB30CF3D-BAE0-471B-8FD4-99B5B9BBDE39}" type="pres">
      <dgm:prSet presAssocID="{CE40F6D0-3852-4B18-8DDD-4C982338D4B3}" presName="rootComposite" presStyleCnt="0"/>
      <dgm:spPr/>
    </dgm:pt>
    <dgm:pt modelId="{0BDB7D14-03E5-430F-A088-7570407A305E}" type="pres">
      <dgm:prSet presAssocID="{CE40F6D0-3852-4B18-8DDD-4C982338D4B3}" presName="rootText" presStyleLbl="node4" presStyleIdx="1" presStyleCnt="5" custScaleY="222440" custLinFactNeighborX="-1337" custLinFactNeighborY="96263">
        <dgm:presLayoutVars>
          <dgm:chPref val="3"/>
        </dgm:presLayoutVars>
      </dgm:prSet>
      <dgm:spPr/>
      <dgm:t>
        <a:bodyPr/>
        <a:lstStyle/>
        <a:p>
          <a:endParaRPr lang="en-GB"/>
        </a:p>
      </dgm:t>
    </dgm:pt>
    <dgm:pt modelId="{7C30F183-5D92-496A-8E83-92120117C280}" type="pres">
      <dgm:prSet presAssocID="{CE40F6D0-3852-4B18-8DDD-4C982338D4B3}" presName="rootConnector" presStyleLbl="node4" presStyleIdx="1" presStyleCnt="5"/>
      <dgm:spPr/>
      <dgm:t>
        <a:bodyPr/>
        <a:lstStyle/>
        <a:p>
          <a:endParaRPr lang="en-GB"/>
        </a:p>
      </dgm:t>
    </dgm:pt>
    <dgm:pt modelId="{EBC16F02-F6BA-42D4-AD50-A19A8F05EBB0}" type="pres">
      <dgm:prSet presAssocID="{CE40F6D0-3852-4B18-8DDD-4C982338D4B3}" presName="hierChild4" presStyleCnt="0"/>
      <dgm:spPr/>
    </dgm:pt>
    <dgm:pt modelId="{C5FD449F-6E32-4897-B102-85FDD1EBCA91}" type="pres">
      <dgm:prSet presAssocID="{CE40F6D0-3852-4B18-8DDD-4C982338D4B3}" presName="hierChild5" presStyleCnt="0"/>
      <dgm:spPr/>
    </dgm:pt>
    <dgm:pt modelId="{13A5FD14-0E2F-4BA7-BF82-9FC3990C9CB9}" type="pres">
      <dgm:prSet presAssocID="{AA7A3420-03A2-499B-A03D-47DC324A6FF7}" presName="hierChild5" presStyleCnt="0"/>
      <dgm:spPr/>
    </dgm:pt>
    <dgm:pt modelId="{0E14FF78-B9E6-4B4F-A995-82A0C98CD111}" type="pres">
      <dgm:prSet presAssocID="{832ECD55-3D6C-46A2-8BA6-E08958A514A6}" presName="Name37" presStyleLbl="parChTrans1D4" presStyleIdx="2" presStyleCnt="6"/>
      <dgm:spPr/>
      <dgm:t>
        <a:bodyPr/>
        <a:lstStyle/>
        <a:p>
          <a:endParaRPr lang="en-GB"/>
        </a:p>
      </dgm:t>
    </dgm:pt>
    <dgm:pt modelId="{E8EEE29C-4193-4458-83CC-FF09D2CB0F22}" type="pres">
      <dgm:prSet presAssocID="{FBC47A71-3E48-40E9-9BDE-005D3846A54F}" presName="hierRoot2" presStyleCnt="0">
        <dgm:presLayoutVars>
          <dgm:hierBranch val="init"/>
        </dgm:presLayoutVars>
      </dgm:prSet>
      <dgm:spPr/>
    </dgm:pt>
    <dgm:pt modelId="{F618F24C-F3A2-4CAD-8C78-A184980C3745}" type="pres">
      <dgm:prSet presAssocID="{FBC47A71-3E48-40E9-9BDE-005D3846A54F}" presName="rootComposite" presStyleCnt="0"/>
      <dgm:spPr/>
    </dgm:pt>
    <dgm:pt modelId="{8196386D-C970-44CF-AC90-9572CAED0F87}" type="pres">
      <dgm:prSet presAssocID="{FBC47A71-3E48-40E9-9BDE-005D3846A54F}" presName="rootText" presStyleLbl="node4" presStyleIdx="2" presStyleCnt="5" custScaleX="170410" custScaleY="411371" custLinFactY="92910" custLinFactNeighborX="-8537" custLinFactNeighborY="100000">
        <dgm:presLayoutVars>
          <dgm:chPref val="3"/>
        </dgm:presLayoutVars>
      </dgm:prSet>
      <dgm:spPr/>
      <dgm:t>
        <a:bodyPr/>
        <a:lstStyle/>
        <a:p>
          <a:endParaRPr lang="en-GB"/>
        </a:p>
      </dgm:t>
    </dgm:pt>
    <dgm:pt modelId="{873B3406-F9D2-4B34-BE18-4F38903F4C5A}" type="pres">
      <dgm:prSet presAssocID="{FBC47A71-3E48-40E9-9BDE-005D3846A54F}" presName="rootConnector" presStyleLbl="node4" presStyleIdx="2" presStyleCnt="5"/>
      <dgm:spPr/>
      <dgm:t>
        <a:bodyPr/>
        <a:lstStyle/>
        <a:p>
          <a:endParaRPr lang="en-GB"/>
        </a:p>
      </dgm:t>
    </dgm:pt>
    <dgm:pt modelId="{497CC46B-F72C-4AE4-A57E-74DF9E2E02BB}" type="pres">
      <dgm:prSet presAssocID="{FBC47A71-3E48-40E9-9BDE-005D3846A54F}" presName="hierChild4" presStyleCnt="0"/>
      <dgm:spPr/>
    </dgm:pt>
    <dgm:pt modelId="{D51DD959-C52D-459D-9774-BFE80DD00C58}" type="pres">
      <dgm:prSet presAssocID="{FBC47A71-3E48-40E9-9BDE-005D3846A54F}" presName="hierChild5" presStyleCnt="0"/>
      <dgm:spPr/>
    </dgm:pt>
    <dgm:pt modelId="{CDB27A01-7450-4AA7-AF4E-337B66BD36E6}" type="pres">
      <dgm:prSet presAssocID="{B382AC1C-8BED-4E22-B8FC-AEDC129B0404}" presName="Name37" presStyleLbl="parChTrans1D4" presStyleIdx="3" presStyleCnt="6"/>
      <dgm:spPr/>
      <dgm:t>
        <a:bodyPr/>
        <a:lstStyle/>
        <a:p>
          <a:endParaRPr lang="en-GB"/>
        </a:p>
      </dgm:t>
    </dgm:pt>
    <dgm:pt modelId="{4A956805-5684-4964-A709-CCFC22A239B3}" type="pres">
      <dgm:prSet presAssocID="{F8480F6F-3A95-4861-87DE-3104934091CE}" presName="hierRoot2" presStyleCnt="0">
        <dgm:presLayoutVars>
          <dgm:hierBranch val="init"/>
        </dgm:presLayoutVars>
      </dgm:prSet>
      <dgm:spPr/>
    </dgm:pt>
    <dgm:pt modelId="{1824C9F3-4060-4CC4-9202-65AF867E08ED}" type="pres">
      <dgm:prSet presAssocID="{F8480F6F-3A95-4861-87DE-3104934091CE}" presName="rootComposite" presStyleCnt="0"/>
      <dgm:spPr/>
    </dgm:pt>
    <dgm:pt modelId="{A864FD65-E1D2-49ED-82E1-2ED6D09BEB72}" type="pres">
      <dgm:prSet presAssocID="{F8480F6F-3A95-4861-87DE-3104934091CE}" presName="rootText" presStyleLbl="node4" presStyleIdx="3" presStyleCnt="5">
        <dgm:presLayoutVars>
          <dgm:chPref val="3"/>
        </dgm:presLayoutVars>
      </dgm:prSet>
      <dgm:spPr/>
      <dgm:t>
        <a:bodyPr/>
        <a:lstStyle/>
        <a:p>
          <a:endParaRPr lang="en-GB"/>
        </a:p>
      </dgm:t>
    </dgm:pt>
    <dgm:pt modelId="{E6DFBB12-20F9-4C4D-A943-91E2263B4A05}" type="pres">
      <dgm:prSet presAssocID="{F8480F6F-3A95-4861-87DE-3104934091CE}" presName="rootConnector" presStyleLbl="node4" presStyleIdx="3" presStyleCnt="5"/>
      <dgm:spPr/>
      <dgm:t>
        <a:bodyPr/>
        <a:lstStyle/>
        <a:p>
          <a:endParaRPr lang="en-GB"/>
        </a:p>
      </dgm:t>
    </dgm:pt>
    <dgm:pt modelId="{D1E27371-13C0-4342-B02E-DB8CAA053F66}" type="pres">
      <dgm:prSet presAssocID="{F8480F6F-3A95-4861-87DE-3104934091CE}" presName="hierChild4" presStyleCnt="0"/>
      <dgm:spPr/>
    </dgm:pt>
    <dgm:pt modelId="{6D52D6E5-1F83-48BB-9F31-19A5E51BB4E1}" type="pres">
      <dgm:prSet presAssocID="{F8480F6F-3A95-4861-87DE-3104934091CE}" presName="hierChild5" presStyleCnt="0"/>
      <dgm:spPr/>
    </dgm:pt>
    <dgm:pt modelId="{5C30CC5F-4303-4F32-9AE1-B33B622B4BF9}" type="pres">
      <dgm:prSet presAssocID="{5C0B2F52-5FCC-473F-B077-6A4FCA8894F6}" presName="hierChild7" presStyleCnt="0"/>
      <dgm:spPr/>
    </dgm:pt>
    <dgm:pt modelId="{6DD30940-2A68-413D-8236-1C640DAAC72A}" type="pres">
      <dgm:prSet presAssocID="{EF71F072-BAC0-4A65-BCE4-4293A9D0718E}" presName="Name111" presStyleLbl="parChTrans1D3" presStyleIdx="1" presStyleCnt="3"/>
      <dgm:spPr/>
      <dgm:t>
        <a:bodyPr/>
        <a:lstStyle/>
        <a:p>
          <a:endParaRPr lang="en-GB"/>
        </a:p>
      </dgm:t>
    </dgm:pt>
    <dgm:pt modelId="{77CF6A8A-A8F9-48D6-9C15-5CBAB1D85742}" type="pres">
      <dgm:prSet presAssocID="{E48CE6FC-14EA-44AE-948E-F4902E067537}" presName="hierRoot3" presStyleCnt="0">
        <dgm:presLayoutVars>
          <dgm:hierBranch val="init"/>
        </dgm:presLayoutVars>
      </dgm:prSet>
      <dgm:spPr/>
    </dgm:pt>
    <dgm:pt modelId="{861735EB-B19F-4B5B-9B26-76B627FBD533}" type="pres">
      <dgm:prSet presAssocID="{E48CE6FC-14EA-44AE-948E-F4902E067537}" presName="rootComposite3" presStyleCnt="0"/>
      <dgm:spPr/>
    </dgm:pt>
    <dgm:pt modelId="{9BAA73CE-B1D1-4E3A-901D-5EE12ED253BD}" type="pres">
      <dgm:prSet presAssocID="{E48CE6FC-14EA-44AE-948E-F4902E067537}" presName="rootText3" presStyleLbl="asst1" presStyleIdx="2" presStyleCnt="6" custScaleX="173717" custScaleY="151739" custLinFactNeighborX="1413" custLinFactNeighborY="-3618">
        <dgm:presLayoutVars>
          <dgm:chPref val="3"/>
        </dgm:presLayoutVars>
      </dgm:prSet>
      <dgm:spPr/>
      <dgm:t>
        <a:bodyPr/>
        <a:lstStyle/>
        <a:p>
          <a:endParaRPr lang="en-GB"/>
        </a:p>
      </dgm:t>
    </dgm:pt>
    <dgm:pt modelId="{4B4425B1-F050-41AB-809F-04DCD0A9B249}" type="pres">
      <dgm:prSet presAssocID="{E48CE6FC-14EA-44AE-948E-F4902E067537}" presName="rootConnector3" presStyleLbl="asst1" presStyleIdx="2" presStyleCnt="6"/>
      <dgm:spPr/>
      <dgm:t>
        <a:bodyPr/>
        <a:lstStyle/>
        <a:p>
          <a:endParaRPr lang="en-GB"/>
        </a:p>
      </dgm:t>
    </dgm:pt>
    <dgm:pt modelId="{30B879B9-B13F-425F-9884-C6040B2D0EF2}" type="pres">
      <dgm:prSet presAssocID="{E48CE6FC-14EA-44AE-948E-F4902E067537}" presName="hierChild6" presStyleCnt="0"/>
      <dgm:spPr/>
    </dgm:pt>
    <dgm:pt modelId="{3C7717FB-B881-417A-BAFF-1ED74A236660}" type="pres">
      <dgm:prSet presAssocID="{D2B03E05-C586-486F-B747-FDCDB7C948A3}" presName="Name37" presStyleLbl="parChTrans1D4" presStyleIdx="4" presStyleCnt="6"/>
      <dgm:spPr/>
      <dgm:t>
        <a:bodyPr/>
        <a:lstStyle/>
        <a:p>
          <a:endParaRPr lang="en-GB"/>
        </a:p>
      </dgm:t>
    </dgm:pt>
    <dgm:pt modelId="{55F447BA-26E8-4253-ADF7-AC5D72368229}" type="pres">
      <dgm:prSet presAssocID="{72243D3B-9254-4D0C-929A-A1FCF6E88389}" presName="hierRoot2" presStyleCnt="0">
        <dgm:presLayoutVars>
          <dgm:hierBranch val="init"/>
        </dgm:presLayoutVars>
      </dgm:prSet>
      <dgm:spPr/>
    </dgm:pt>
    <dgm:pt modelId="{F7FF7A60-691F-48A8-B52D-508BFE90B650}" type="pres">
      <dgm:prSet presAssocID="{72243D3B-9254-4D0C-929A-A1FCF6E88389}" presName="rootComposite" presStyleCnt="0"/>
      <dgm:spPr/>
    </dgm:pt>
    <dgm:pt modelId="{550FAE8B-C5F8-4122-AF6B-79C88D568534}" type="pres">
      <dgm:prSet presAssocID="{72243D3B-9254-4D0C-929A-A1FCF6E88389}" presName="rootText" presStyleLbl="node4" presStyleIdx="4" presStyleCnt="5" custScaleX="125604" custScaleY="249137" custLinFactX="-220978" custLinFactNeighborX="-300000" custLinFactNeighborY="-28410">
        <dgm:presLayoutVars>
          <dgm:chPref val="3"/>
        </dgm:presLayoutVars>
      </dgm:prSet>
      <dgm:spPr/>
      <dgm:t>
        <a:bodyPr/>
        <a:lstStyle/>
        <a:p>
          <a:endParaRPr lang="en-GB"/>
        </a:p>
      </dgm:t>
    </dgm:pt>
    <dgm:pt modelId="{58DFB3E2-03A9-4C0C-B3D3-21061FA08079}" type="pres">
      <dgm:prSet presAssocID="{72243D3B-9254-4D0C-929A-A1FCF6E88389}" presName="rootConnector" presStyleLbl="node4" presStyleIdx="4" presStyleCnt="5"/>
      <dgm:spPr/>
      <dgm:t>
        <a:bodyPr/>
        <a:lstStyle/>
        <a:p>
          <a:endParaRPr lang="en-GB"/>
        </a:p>
      </dgm:t>
    </dgm:pt>
    <dgm:pt modelId="{F29A95E2-EC7A-4997-9B05-FA68C39791A2}" type="pres">
      <dgm:prSet presAssocID="{72243D3B-9254-4D0C-929A-A1FCF6E88389}" presName="hierChild4" presStyleCnt="0"/>
      <dgm:spPr/>
    </dgm:pt>
    <dgm:pt modelId="{3517513F-93CC-4F4D-B17C-318F3969BFF1}" type="pres">
      <dgm:prSet presAssocID="{72243D3B-9254-4D0C-929A-A1FCF6E88389}" presName="hierChild5" presStyleCnt="0"/>
      <dgm:spPr/>
    </dgm:pt>
    <dgm:pt modelId="{547EDA39-F197-413C-A9DE-A9DD21BB8802}" type="pres">
      <dgm:prSet presAssocID="{E48CE6FC-14EA-44AE-948E-F4902E067537}" presName="hierChild7" presStyleCnt="0"/>
      <dgm:spPr/>
    </dgm:pt>
    <dgm:pt modelId="{F4A6DF51-413B-41E0-BEA6-1AA3B4E3FD83}" type="pres">
      <dgm:prSet presAssocID="{5BD83BEF-1BA3-4E26-A76E-BE1208A0B79C}" presName="Name111" presStyleLbl="parChTrans1D4" presStyleIdx="5" presStyleCnt="6"/>
      <dgm:spPr/>
      <dgm:t>
        <a:bodyPr/>
        <a:lstStyle/>
        <a:p>
          <a:endParaRPr lang="en-GB"/>
        </a:p>
      </dgm:t>
    </dgm:pt>
    <dgm:pt modelId="{14530A3B-6FE0-44C2-A76B-2450ECD0AD60}" type="pres">
      <dgm:prSet presAssocID="{0A0345D8-E05C-4B15-A56C-77F092C0D767}" presName="hierRoot3" presStyleCnt="0">
        <dgm:presLayoutVars>
          <dgm:hierBranch val="init"/>
        </dgm:presLayoutVars>
      </dgm:prSet>
      <dgm:spPr/>
    </dgm:pt>
    <dgm:pt modelId="{8AA06060-0C37-40F4-9429-1C0FEE65F823}" type="pres">
      <dgm:prSet presAssocID="{0A0345D8-E05C-4B15-A56C-77F092C0D767}" presName="rootComposite3" presStyleCnt="0"/>
      <dgm:spPr/>
    </dgm:pt>
    <dgm:pt modelId="{81BE6305-1C0B-478A-9599-5B635297D81C}" type="pres">
      <dgm:prSet presAssocID="{0A0345D8-E05C-4B15-A56C-77F092C0D767}" presName="rootText3" presStyleLbl="asst1" presStyleIdx="3" presStyleCnt="6" custScaleX="179991" custScaleY="422781" custLinFactX="-10703" custLinFactNeighborX="-100000" custLinFactNeighborY="-27936">
        <dgm:presLayoutVars>
          <dgm:chPref val="3"/>
        </dgm:presLayoutVars>
      </dgm:prSet>
      <dgm:spPr/>
      <dgm:t>
        <a:bodyPr/>
        <a:lstStyle/>
        <a:p>
          <a:endParaRPr lang="en-GB"/>
        </a:p>
      </dgm:t>
    </dgm:pt>
    <dgm:pt modelId="{80F01CA9-7595-4B4B-BBBF-5B5DB79A01E4}" type="pres">
      <dgm:prSet presAssocID="{0A0345D8-E05C-4B15-A56C-77F092C0D767}" presName="rootConnector3" presStyleLbl="asst1" presStyleIdx="3" presStyleCnt="6"/>
      <dgm:spPr/>
      <dgm:t>
        <a:bodyPr/>
        <a:lstStyle/>
        <a:p>
          <a:endParaRPr lang="en-GB"/>
        </a:p>
      </dgm:t>
    </dgm:pt>
    <dgm:pt modelId="{DFF72C6E-BA62-4D50-80B9-EEE4BEF0EE6A}" type="pres">
      <dgm:prSet presAssocID="{0A0345D8-E05C-4B15-A56C-77F092C0D767}" presName="hierChild6" presStyleCnt="0"/>
      <dgm:spPr/>
    </dgm:pt>
    <dgm:pt modelId="{45B3CC8A-965E-4889-9373-949F1630C558}" type="pres">
      <dgm:prSet presAssocID="{0A0345D8-E05C-4B15-A56C-77F092C0D767}" presName="hierChild7" presStyleCnt="0"/>
      <dgm:spPr/>
    </dgm:pt>
    <dgm:pt modelId="{C47175A3-C873-49EF-B7D4-BF7A79826836}" type="pres">
      <dgm:prSet presAssocID="{D0293C3E-62FF-40D5-A50F-4F073E2D31F8}" presName="Name111" presStyleLbl="parChTrans1D2" presStyleIdx="1" presStyleCnt="2"/>
      <dgm:spPr/>
      <dgm:t>
        <a:bodyPr/>
        <a:lstStyle/>
        <a:p>
          <a:endParaRPr lang="en-GB"/>
        </a:p>
      </dgm:t>
    </dgm:pt>
    <dgm:pt modelId="{31C8DAAC-A1F7-4F3F-8C5A-285D8AFF4219}" type="pres">
      <dgm:prSet presAssocID="{456B969C-8AE3-40B3-94DD-5AEA8C71B98A}" presName="hierRoot3" presStyleCnt="0">
        <dgm:presLayoutVars>
          <dgm:hierBranch val="init"/>
        </dgm:presLayoutVars>
      </dgm:prSet>
      <dgm:spPr/>
    </dgm:pt>
    <dgm:pt modelId="{4F2FDAE1-CD91-4C06-AD5C-A532A1C22977}" type="pres">
      <dgm:prSet presAssocID="{456B969C-8AE3-40B3-94DD-5AEA8C71B98A}" presName="rootComposite3" presStyleCnt="0"/>
      <dgm:spPr/>
    </dgm:pt>
    <dgm:pt modelId="{CACA56AF-EB2E-4880-9842-ADCD94FD070A}" type="pres">
      <dgm:prSet presAssocID="{456B969C-8AE3-40B3-94DD-5AEA8C71B98A}" presName="rootText3" presStyleLbl="asst1" presStyleIdx="4" presStyleCnt="6" custScaleX="175627" custScaleY="211754" custLinFactNeighborX="-49022" custLinFactNeighborY="-14855">
        <dgm:presLayoutVars>
          <dgm:chPref val="3"/>
        </dgm:presLayoutVars>
      </dgm:prSet>
      <dgm:spPr/>
      <dgm:t>
        <a:bodyPr/>
        <a:lstStyle/>
        <a:p>
          <a:endParaRPr lang="en-GB"/>
        </a:p>
      </dgm:t>
    </dgm:pt>
    <dgm:pt modelId="{0D73415E-56FA-4702-A40B-ED84D4CF9E95}" type="pres">
      <dgm:prSet presAssocID="{456B969C-8AE3-40B3-94DD-5AEA8C71B98A}" presName="rootConnector3" presStyleLbl="asst1" presStyleIdx="4" presStyleCnt="6"/>
      <dgm:spPr/>
      <dgm:t>
        <a:bodyPr/>
        <a:lstStyle/>
        <a:p>
          <a:endParaRPr lang="en-GB"/>
        </a:p>
      </dgm:t>
    </dgm:pt>
    <dgm:pt modelId="{3B15F839-CDAF-4527-BD6E-E31C051E6EB5}" type="pres">
      <dgm:prSet presAssocID="{456B969C-8AE3-40B3-94DD-5AEA8C71B98A}" presName="hierChild6" presStyleCnt="0"/>
      <dgm:spPr/>
    </dgm:pt>
    <dgm:pt modelId="{0B0409F1-9D23-4D5D-9323-69E0206F3EC4}" type="pres">
      <dgm:prSet presAssocID="{456B969C-8AE3-40B3-94DD-5AEA8C71B98A}" presName="hierChild7" presStyleCnt="0"/>
      <dgm:spPr/>
    </dgm:pt>
    <dgm:pt modelId="{0A983A0F-1B34-4467-91F2-9D50683873B4}" type="pres">
      <dgm:prSet presAssocID="{A10DCB27-359A-4E51-86D3-3D2C22359F0A}" presName="Name111" presStyleLbl="parChTrans1D3" presStyleIdx="2" presStyleCnt="3"/>
      <dgm:spPr/>
      <dgm:t>
        <a:bodyPr/>
        <a:lstStyle/>
        <a:p>
          <a:endParaRPr lang="en-GB"/>
        </a:p>
      </dgm:t>
    </dgm:pt>
    <dgm:pt modelId="{0942F1EF-E65F-45B6-827F-2F0E89B15863}" type="pres">
      <dgm:prSet presAssocID="{294C37E5-B7A5-4E89-B9A7-C69440B4B6D6}" presName="hierRoot3" presStyleCnt="0">
        <dgm:presLayoutVars>
          <dgm:hierBranch val="init"/>
        </dgm:presLayoutVars>
      </dgm:prSet>
      <dgm:spPr/>
    </dgm:pt>
    <dgm:pt modelId="{1A5CBA14-8109-4E8D-B3EA-B67C514BC03F}" type="pres">
      <dgm:prSet presAssocID="{294C37E5-B7A5-4E89-B9A7-C69440B4B6D6}" presName="rootComposite3" presStyleCnt="0"/>
      <dgm:spPr/>
    </dgm:pt>
    <dgm:pt modelId="{E5C122EC-F7A9-423D-B6AA-F94B5C9B27D2}" type="pres">
      <dgm:prSet presAssocID="{294C37E5-B7A5-4E89-B9A7-C69440B4B6D6}" presName="rootText3" presStyleLbl="asst1" presStyleIdx="5" presStyleCnt="6" custScaleX="161156" custScaleY="335742" custLinFactNeighborX="-36233" custLinFactNeighborY="63408">
        <dgm:presLayoutVars>
          <dgm:chPref val="3"/>
        </dgm:presLayoutVars>
      </dgm:prSet>
      <dgm:spPr/>
      <dgm:t>
        <a:bodyPr/>
        <a:lstStyle/>
        <a:p>
          <a:endParaRPr lang="en-GB"/>
        </a:p>
      </dgm:t>
    </dgm:pt>
    <dgm:pt modelId="{2CD9C86B-39AD-405E-AAA2-F1B4DD7F2DCD}" type="pres">
      <dgm:prSet presAssocID="{294C37E5-B7A5-4E89-B9A7-C69440B4B6D6}" presName="rootConnector3" presStyleLbl="asst1" presStyleIdx="5" presStyleCnt="6"/>
      <dgm:spPr/>
      <dgm:t>
        <a:bodyPr/>
        <a:lstStyle/>
        <a:p>
          <a:endParaRPr lang="en-GB"/>
        </a:p>
      </dgm:t>
    </dgm:pt>
    <dgm:pt modelId="{EECB3BB9-AFAA-4A32-9735-75634482A040}" type="pres">
      <dgm:prSet presAssocID="{294C37E5-B7A5-4E89-B9A7-C69440B4B6D6}" presName="hierChild6" presStyleCnt="0"/>
      <dgm:spPr/>
    </dgm:pt>
    <dgm:pt modelId="{E81293C0-5F70-4AB5-B8DB-C69F8CC021BE}" type="pres">
      <dgm:prSet presAssocID="{294C37E5-B7A5-4E89-B9A7-C69440B4B6D6}" presName="hierChild7" presStyleCnt="0"/>
      <dgm:spPr/>
    </dgm:pt>
  </dgm:ptLst>
  <dgm:cxnLst>
    <dgm:cxn modelId="{286E3A59-B24F-46B4-BBED-FCEE2781C3A5}" srcId="{456B969C-8AE3-40B3-94DD-5AEA8C71B98A}" destId="{294C37E5-B7A5-4E89-B9A7-C69440B4B6D6}" srcOrd="0" destOrd="0" parTransId="{A10DCB27-359A-4E51-86D3-3D2C22359F0A}" sibTransId="{8DDE0E75-5D3C-4DFF-B5A2-506353101320}"/>
    <dgm:cxn modelId="{189A44C7-54FC-42C3-9DD6-558BA3EC32AB}" type="presOf" srcId="{E7989629-877A-4A3B-891D-642CB21B1920}" destId="{14ACF711-A611-424F-9069-EFC37C272E34}" srcOrd="0" destOrd="0" presId="urn:microsoft.com/office/officeart/2005/8/layout/orgChart1"/>
    <dgm:cxn modelId="{ECF66499-FD16-40A3-94AF-18B6DC059604}" type="presOf" srcId="{E504D201-18E9-41D0-9101-0A464FFDEAF2}" destId="{19BD321F-7978-4DFD-BFED-5558284BD263}" srcOrd="0" destOrd="0" presId="urn:microsoft.com/office/officeart/2005/8/layout/orgChart1"/>
    <dgm:cxn modelId="{E076264E-EDAD-43C6-AA7E-636CB0802BB2}" srcId="{03D5610C-FC28-4C0E-AC98-AB1F0519577E}" destId="{E7989629-877A-4A3B-891D-642CB21B1920}" srcOrd="0" destOrd="0" parTransId="{AED6FFF7-4CE2-4BEA-A9A6-06BF396621AF}" sibTransId="{D9F4A755-97D8-41A6-9A75-96FE46907BA6}"/>
    <dgm:cxn modelId="{C35E8773-EF0A-442B-863F-9A94F8E110B7}" type="presOf" srcId="{832ECD55-3D6C-46A2-8BA6-E08958A514A6}" destId="{0E14FF78-B9E6-4B4F-A995-82A0C98CD111}" srcOrd="0" destOrd="0" presId="urn:microsoft.com/office/officeart/2005/8/layout/orgChart1"/>
    <dgm:cxn modelId="{14EFAEA9-574C-4C50-B9FE-D4990621AED9}" type="presOf" srcId="{D2B03E05-C586-486F-B747-FDCDB7C948A3}" destId="{3C7717FB-B881-417A-BAFF-1ED74A236660}" srcOrd="0" destOrd="0" presId="urn:microsoft.com/office/officeart/2005/8/layout/orgChart1"/>
    <dgm:cxn modelId="{C7C25D15-A24B-4572-A30A-DC4EC18DBD1F}" type="presOf" srcId="{C234A1E6-FE92-4EDF-B558-04C4178A2306}" destId="{134B131C-1312-4038-A7E4-55C265C276D5}" srcOrd="0" destOrd="0" presId="urn:microsoft.com/office/officeart/2005/8/layout/orgChart1"/>
    <dgm:cxn modelId="{43D632CE-7F0F-4C06-A60D-9861500D1AEF}" srcId="{E7989629-877A-4A3B-891D-642CB21B1920}" destId="{456B969C-8AE3-40B3-94DD-5AEA8C71B98A}" srcOrd="1" destOrd="0" parTransId="{D0293C3E-62FF-40D5-A50F-4F073E2D31F8}" sibTransId="{F0F91AEE-2541-47A0-8267-FC4A9F6AE9FA}"/>
    <dgm:cxn modelId="{E47C51A9-F501-4ECC-98F7-DFDACBB31CF7}" type="presOf" srcId="{0A0345D8-E05C-4B15-A56C-77F092C0D767}" destId="{80F01CA9-7595-4B4B-BBBF-5B5DB79A01E4}" srcOrd="1" destOrd="0" presId="urn:microsoft.com/office/officeart/2005/8/layout/orgChart1"/>
    <dgm:cxn modelId="{515C0DC1-06D4-4078-9C88-E74DB59689BD}" type="presOf" srcId="{E48CE6FC-14EA-44AE-948E-F4902E067537}" destId="{4B4425B1-F050-41AB-809F-04DCD0A9B249}" srcOrd="1" destOrd="0" presId="urn:microsoft.com/office/officeart/2005/8/layout/orgChart1"/>
    <dgm:cxn modelId="{6DC4574E-C485-4D78-B285-D5C5ECB99BEA}" type="presOf" srcId="{E0B26E08-B4CC-48E8-A226-6BE12F50179F}" destId="{3159403B-2193-40E2-A1F9-A3FE2114A44F}" srcOrd="1" destOrd="0" presId="urn:microsoft.com/office/officeart/2005/8/layout/orgChart1"/>
    <dgm:cxn modelId="{3208B0B3-957C-4371-AC8E-6CC9006080D6}" type="presOf" srcId="{E7989629-877A-4A3B-891D-642CB21B1920}" destId="{7FA4241B-AE61-4541-BF15-FBA273601E62}" srcOrd="1" destOrd="0" presId="urn:microsoft.com/office/officeart/2005/8/layout/orgChart1"/>
    <dgm:cxn modelId="{C4E2D09E-1DC1-4AF6-A8AB-CE5F0C075E15}" srcId="{E48CE6FC-14EA-44AE-948E-F4902E067537}" destId="{0A0345D8-E05C-4B15-A56C-77F092C0D767}" srcOrd="0" destOrd="0" parTransId="{5BD83BEF-1BA3-4E26-A76E-BE1208A0B79C}" sibTransId="{93BFA645-4154-4DD0-B3A1-45B832D6AE85}"/>
    <dgm:cxn modelId="{D174EE56-62AC-462E-98F6-E867289BDB10}" srcId="{AA7A3420-03A2-499B-A03D-47DC324A6FF7}" destId="{CE40F6D0-3852-4B18-8DDD-4C982338D4B3}" srcOrd="0" destOrd="0" parTransId="{74A4474E-5374-4A67-B557-115853473B95}" sibTransId="{E56DBB70-1225-4FA4-BF71-99B1DDE060AA}"/>
    <dgm:cxn modelId="{10278DE1-5CD9-4561-9C48-DA00C995E17D}" type="presOf" srcId="{456B969C-8AE3-40B3-94DD-5AEA8C71B98A}" destId="{0D73415E-56FA-4702-A40B-ED84D4CF9E95}" srcOrd="1" destOrd="0" presId="urn:microsoft.com/office/officeart/2005/8/layout/orgChart1"/>
    <dgm:cxn modelId="{14415130-3862-4239-B386-FFF36DDB3472}" type="presOf" srcId="{03D5610C-FC28-4C0E-AC98-AB1F0519577E}" destId="{360CA35C-58E5-49C2-BA1D-EBCB24B25EA3}" srcOrd="0" destOrd="0" presId="urn:microsoft.com/office/officeart/2005/8/layout/orgChart1"/>
    <dgm:cxn modelId="{1BD49E11-5252-4CDB-967D-251599BBF325}" type="presOf" srcId="{5C0B2F52-5FCC-473F-B077-6A4FCA8894F6}" destId="{60B4975F-EF46-440F-94FB-D1DA41A4AB4E}" srcOrd="0" destOrd="0" presId="urn:microsoft.com/office/officeart/2005/8/layout/orgChart1"/>
    <dgm:cxn modelId="{51634FDF-8C4E-4EFF-B2CC-CAD13AF01BCE}" srcId="{E48CE6FC-14EA-44AE-948E-F4902E067537}" destId="{72243D3B-9254-4D0C-929A-A1FCF6E88389}" srcOrd="1" destOrd="0" parTransId="{D2B03E05-C586-486F-B747-FDCDB7C948A3}" sibTransId="{D8D8087D-A033-462D-B049-86B6AA456FB7}"/>
    <dgm:cxn modelId="{298C0891-F399-4394-B344-A162806FF9A0}" type="presOf" srcId="{AA7A3420-03A2-499B-A03D-47DC324A6FF7}" destId="{3979AADB-02AA-427E-A857-C1E69E612428}" srcOrd="0" destOrd="0" presId="urn:microsoft.com/office/officeart/2005/8/layout/orgChart1"/>
    <dgm:cxn modelId="{38A68ACD-0E71-4E00-A64E-A1CA2FCD36EF}" srcId="{E0B26E08-B4CC-48E8-A226-6BE12F50179F}" destId="{E48CE6FC-14EA-44AE-948E-F4902E067537}" srcOrd="1" destOrd="0" parTransId="{EF71F072-BAC0-4A65-BCE4-4293A9D0718E}" sibTransId="{CEE63BA6-B600-4281-8D9A-203FBD99587B}"/>
    <dgm:cxn modelId="{801BE741-BBDA-42CC-B4D1-AE0D320EF49C}" type="presOf" srcId="{CE40F6D0-3852-4B18-8DDD-4C982338D4B3}" destId="{7C30F183-5D92-496A-8E83-92120117C280}" srcOrd="1" destOrd="0" presId="urn:microsoft.com/office/officeart/2005/8/layout/orgChart1"/>
    <dgm:cxn modelId="{8814F858-F3D3-4439-99D7-54492DA94DD1}" type="presOf" srcId="{EF71F072-BAC0-4A65-BCE4-4293A9D0718E}" destId="{6DD30940-2A68-413D-8236-1C640DAAC72A}" srcOrd="0" destOrd="0" presId="urn:microsoft.com/office/officeart/2005/8/layout/orgChart1"/>
    <dgm:cxn modelId="{83F3A9EA-790A-487E-A523-D0E1680ECB34}" srcId="{E7989629-877A-4A3B-891D-642CB21B1920}" destId="{E0B26E08-B4CC-48E8-A226-6BE12F50179F}" srcOrd="0" destOrd="0" parTransId="{26732F93-C38A-4840-99D4-047AB312DB40}" sibTransId="{17144753-78D0-4197-91E8-7279BEA9DE4D}"/>
    <dgm:cxn modelId="{CB3F6E7F-6AEB-41BC-8FE8-319F4127EBE2}" type="presOf" srcId="{F8480F6F-3A95-4861-87DE-3104934091CE}" destId="{E6DFBB12-20F9-4C4D-A943-91E2263B4A05}" srcOrd="1" destOrd="0" presId="urn:microsoft.com/office/officeart/2005/8/layout/orgChart1"/>
    <dgm:cxn modelId="{E542786F-FDF0-4C8A-AC86-46C6758E34D3}" type="presOf" srcId="{A10DCB27-359A-4E51-86D3-3D2C22359F0A}" destId="{0A983A0F-1B34-4467-91F2-9D50683873B4}" srcOrd="0" destOrd="0" presId="urn:microsoft.com/office/officeart/2005/8/layout/orgChart1"/>
    <dgm:cxn modelId="{37D756D6-F9EC-4EDD-9B7B-313980C82F41}" type="presOf" srcId="{26732F93-C38A-4840-99D4-047AB312DB40}" destId="{CE110E53-0F80-44E8-94C7-6A3FFE0FBA27}" srcOrd="0" destOrd="0" presId="urn:microsoft.com/office/officeart/2005/8/layout/orgChart1"/>
    <dgm:cxn modelId="{961BF3F4-C7BF-4721-B646-B626703C15A2}" type="presOf" srcId="{72243D3B-9254-4D0C-929A-A1FCF6E88389}" destId="{550FAE8B-C5F8-4122-AF6B-79C88D568534}" srcOrd="0" destOrd="0" presId="urn:microsoft.com/office/officeart/2005/8/layout/orgChart1"/>
    <dgm:cxn modelId="{FE3C3D16-B315-4ED6-B5E2-1A28FA14DDC7}" type="presOf" srcId="{72243D3B-9254-4D0C-929A-A1FCF6E88389}" destId="{58DFB3E2-03A9-4C0C-B3D3-21061FA08079}" srcOrd="1" destOrd="0" presId="urn:microsoft.com/office/officeart/2005/8/layout/orgChart1"/>
    <dgm:cxn modelId="{5ED8318E-67AA-45A4-B981-F4C010697A0B}" type="presOf" srcId="{AA7A3420-03A2-499B-A03D-47DC324A6FF7}" destId="{6A06A93F-323C-4421-9F6E-9984E69107FF}" srcOrd="1" destOrd="0" presId="urn:microsoft.com/office/officeart/2005/8/layout/orgChart1"/>
    <dgm:cxn modelId="{3A7C169A-97D5-41C8-9DDF-F455C45B71E8}" srcId="{5C0B2F52-5FCC-473F-B077-6A4FCA8894F6}" destId="{FBC47A71-3E48-40E9-9BDE-005D3846A54F}" srcOrd="1" destOrd="0" parTransId="{832ECD55-3D6C-46A2-8BA6-E08958A514A6}" sibTransId="{7BACF75A-AE55-45CA-9EE3-B6702DB57EFF}"/>
    <dgm:cxn modelId="{B78EFE63-0B46-46FE-A882-4DBE2580F3E5}" type="presOf" srcId="{FBC47A71-3E48-40E9-9BDE-005D3846A54F}" destId="{873B3406-F9D2-4B34-BE18-4F38903F4C5A}" srcOrd="1" destOrd="0" presId="urn:microsoft.com/office/officeart/2005/8/layout/orgChart1"/>
    <dgm:cxn modelId="{057F0B3A-5A78-496D-BF99-5FA9564B8C51}" type="presOf" srcId="{294C37E5-B7A5-4E89-B9A7-C69440B4B6D6}" destId="{2CD9C86B-39AD-405E-AAA2-F1B4DD7F2DCD}" srcOrd="1" destOrd="0" presId="urn:microsoft.com/office/officeart/2005/8/layout/orgChart1"/>
    <dgm:cxn modelId="{7B8EE4B4-0E48-48DA-94D2-2991B4F00B5F}" type="presOf" srcId="{456B969C-8AE3-40B3-94DD-5AEA8C71B98A}" destId="{CACA56AF-EB2E-4880-9842-ADCD94FD070A}" srcOrd="0" destOrd="0" presId="urn:microsoft.com/office/officeart/2005/8/layout/orgChart1"/>
    <dgm:cxn modelId="{DCF70CA6-6EFD-408A-BD12-2E4A83E68816}" type="presOf" srcId="{5BD83BEF-1BA3-4E26-A76E-BE1208A0B79C}" destId="{F4A6DF51-413B-41E0-BEA6-1AA3B4E3FD83}" srcOrd="0" destOrd="0" presId="urn:microsoft.com/office/officeart/2005/8/layout/orgChart1"/>
    <dgm:cxn modelId="{331DBC61-D40E-4BE2-BE94-91861D4F7069}" srcId="{5C0B2F52-5FCC-473F-B077-6A4FCA8894F6}" destId="{AA7A3420-03A2-499B-A03D-47DC324A6FF7}" srcOrd="0" destOrd="0" parTransId="{E504D201-18E9-41D0-9101-0A464FFDEAF2}" sibTransId="{91AD3177-378B-49B0-83B5-3418885DBF45}"/>
    <dgm:cxn modelId="{79E8A309-D202-4CC7-84B6-68EE0B40FD55}" type="presOf" srcId="{CE40F6D0-3852-4B18-8DDD-4C982338D4B3}" destId="{0BDB7D14-03E5-430F-A088-7570407A305E}" srcOrd="0" destOrd="0" presId="urn:microsoft.com/office/officeart/2005/8/layout/orgChart1"/>
    <dgm:cxn modelId="{C0341A92-E32E-438E-92C6-D0656DECFFD1}" type="presOf" srcId="{E0B26E08-B4CC-48E8-A226-6BE12F50179F}" destId="{E65BC48A-48A5-41E7-93C0-50DB3F4B7478}" srcOrd="0" destOrd="0" presId="urn:microsoft.com/office/officeart/2005/8/layout/orgChart1"/>
    <dgm:cxn modelId="{3F17C034-D2E7-4C93-9D0B-9030F9910FCD}" type="presOf" srcId="{294C37E5-B7A5-4E89-B9A7-C69440B4B6D6}" destId="{E5C122EC-F7A9-423D-B6AA-F94B5C9B27D2}" srcOrd="0" destOrd="0" presId="urn:microsoft.com/office/officeart/2005/8/layout/orgChart1"/>
    <dgm:cxn modelId="{FD55A059-EC8D-4A19-A9E1-9F73CE285847}" type="presOf" srcId="{0A0345D8-E05C-4B15-A56C-77F092C0D767}" destId="{81BE6305-1C0B-478A-9599-5B635297D81C}" srcOrd="0" destOrd="0" presId="urn:microsoft.com/office/officeart/2005/8/layout/orgChart1"/>
    <dgm:cxn modelId="{FB1491FF-129A-4728-8DFD-12043462DC3F}" type="presOf" srcId="{74A4474E-5374-4A67-B557-115853473B95}" destId="{C26DF36A-E65D-48DC-A997-C9F2911854D5}" srcOrd="0" destOrd="0" presId="urn:microsoft.com/office/officeart/2005/8/layout/orgChart1"/>
    <dgm:cxn modelId="{7FF77ECB-0DFF-4858-958C-FB73B85B6108}" srcId="{5C0B2F52-5FCC-473F-B077-6A4FCA8894F6}" destId="{F8480F6F-3A95-4861-87DE-3104934091CE}" srcOrd="2" destOrd="0" parTransId="{B382AC1C-8BED-4E22-B8FC-AEDC129B0404}" sibTransId="{6F1EE7FB-EC30-4A38-9F2E-73B798ABB6F9}"/>
    <dgm:cxn modelId="{46DC554D-A2E5-419E-AC89-F9B6D1CB61ED}" type="presOf" srcId="{F8480F6F-3A95-4861-87DE-3104934091CE}" destId="{A864FD65-E1D2-49ED-82E1-2ED6D09BEB72}" srcOrd="0" destOrd="0" presId="urn:microsoft.com/office/officeart/2005/8/layout/orgChart1"/>
    <dgm:cxn modelId="{297365AA-5330-4C1E-AD59-3737A2C741EE}" type="presOf" srcId="{B382AC1C-8BED-4E22-B8FC-AEDC129B0404}" destId="{CDB27A01-7450-4AA7-AF4E-337B66BD36E6}" srcOrd="0" destOrd="0" presId="urn:microsoft.com/office/officeart/2005/8/layout/orgChart1"/>
    <dgm:cxn modelId="{FFE803AA-AE51-456F-8816-12BF18C32A1F}" type="presOf" srcId="{D0293C3E-62FF-40D5-A50F-4F073E2D31F8}" destId="{C47175A3-C873-49EF-B7D4-BF7A79826836}" srcOrd="0" destOrd="0" presId="urn:microsoft.com/office/officeart/2005/8/layout/orgChart1"/>
    <dgm:cxn modelId="{47CEF801-30F6-4BB2-849C-0C847F8B0F88}" srcId="{E0B26E08-B4CC-48E8-A226-6BE12F50179F}" destId="{5C0B2F52-5FCC-473F-B077-6A4FCA8894F6}" srcOrd="0" destOrd="0" parTransId="{C234A1E6-FE92-4EDF-B558-04C4178A2306}" sibTransId="{D600E016-E3E0-42CB-9DA3-714882B1D1CB}"/>
    <dgm:cxn modelId="{670043A8-E46D-4309-A790-032CE9563684}" type="presOf" srcId="{5C0B2F52-5FCC-473F-B077-6A4FCA8894F6}" destId="{922AE306-492C-48BF-AB04-C857AB660305}" srcOrd="1" destOrd="0" presId="urn:microsoft.com/office/officeart/2005/8/layout/orgChart1"/>
    <dgm:cxn modelId="{A08CE9EE-EAD6-4ABA-9A32-BD85045CB96B}" type="presOf" srcId="{E48CE6FC-14EA-44AE-948E-F4902E067537}" destId="{9BAA73CE-B1D1-4E3A-901D-5EE12ED253BD}" srcOrd="0" destOrd="0" presId="urn:microsoft.com/office/officeart/2005/8/layout/orgChart1"/>
    <dgm:cxn modelId="{D7FAAADC-5A48-4868-9B11-D4B4C5824AB4}" type="presOf" srcId="{FBC47A71-3E48-40E9-9BDE-005D3846A54F}" destId="{8196386D-C970-44CF-AC90-9572CAED0F87}" srcOrd="0" destOrd="0" presId="urn:microsoft.com/office/officeart/2005/8/layout/orgChart1"/>
    <dgm:cxn modelId="{28CF87A8-37FA-4996-B499-E6EF72FA740C}" type="presParOf" srcId="{360CA35C-58E5-49C2-BA1D-EBCB24B25EA3}" destId="{9AC2FC8C-C4DE-4FC7-9CA7-69EC4172BDBC}" srcOrd="0" destOrd="0" presId="urn:microsoft.com/office/officeart/2005/8/layout/orgChart1"/>
    <dgm:cxn modelId="{42E83FAF-48CE-48EC-B16D-763BB4565C18}" type="presParOf" srcId="{9AC2FC8C-C4DE-4FC7-9CA7-69EC4172BDBC}" destId="{09FADA5B-DDFE-43A4-B0A2-98E2F6A075F9}" srcOrd="0" destOrd="0" presId="urn:microsoft.com/office/officeart/2005/8/layout/orgChart1"/>
    <dgm:cxn modelId="{3391EF68-268B-43BD-8EF0-93AE48ADCBC8}" type="presParOf" srcId="{09FADA5B-DDFE-43A4-B0A2-98E2F6A075F9}" destId="{14ACF711-A611-424F-9069-EFC37C272E34}" srcOrd="0" destOrd="0" presId="urn:microsoft.com/office/officeart/2005/8/layout/orgChart1"/>
    <dgm:cxn modelId="{C1AE7052-AA5E-4CF1-B56C-29CFA8A0AD11}" type="presParOf" srcId="{09FADA5B-DDFE-43A4-B0A2-98E2F6A075F9}" destId="{7FA4241B-AE61-4541-BF15-FBA273601E62}" srcOrd="1" destOrd="0" presId="urn:microsoft.com/office/officeart/2005/8/layout/orgChart1"/>
    <dgm:cxn modelId="{548E0E92-5F70-425D-ADF0-5BE142E04579}" type="presParOf" srcId="{9AC2FC8C-C4DE-4FC7-9CA7-69EC4172BDBC}" destId="{35BE2FB1-F042-421D-B9CC-D1D712EEBCAC}" srcOrd="1" destOrd="0" presId="urn:microsoft.com/office/officeart/2005/8/layout/orgChart1"/>
    <dgm:cxn modelId="{AC663674-8E27-43C1-8DB9-4E31483F3C5F}" type="presParOf" srcId="{9AC2FC8C-C4DE-4FC7-9CA7-69EC4172BDBC}" destId="{4F3EFF21-0517-4ED4-AAD9-D4E4FF65CBCC}" srcOrd="2" destOrd="0" presId="urn:microsoft.com/office/officeart/2005/8/layout/orgChart1"/>
    <dgm:cxn modelId="{4BE9DB54-3FBE-4FF5-A0DB-E3DAE85DE233}" type="presParOf" srcId="{4F3EFF21-0517-4ED4-AAD9-D4E4FF65CBCC}" destId="{CE110E53-0F80-44E8-94C7-6A3FFE0FBA27}" srcOrd="0" destOrd="0" presId="urn:microsoft.com/office/officeart/2005/8/layout/orgChart1"/>
    <dgm:cxn modelId="{DDD7F576-F679-482F-97AD-27F322ACB2E5}" type="presParOf" srcId="{4F3EFF21-0517-4ED4-AAD9-D4E4FF65CBCC}" destId="{2908A0DD-46BE-4288-A9E0-B983F2DC6A91}" srcOrd="1" destOrd="0" presId="urn:microsoft.com/office/officeart/2005/8/layout/orgChart1"/>
    <dgm:cxn modelId="{3E79097D-220E-4C10-9063-00408727B649}" type="presParOf" srcId="{2908A0DD-46BE-4288-A9E0-B983F2DC6A91}" destId="{F8C5735C-6511-4461-A59B-37210109DD77}" srcOrd="0" destOrd="0" presId="urn:microsoft.com/office/officeart/2005/8/layout/orgChart1"/>
    <dgm:cxn modelId="{B60EE33E-C219-4C0F-8884-64B9E91E512A}" type="presParOf" srcId="{F8C5735C-6511-4461-A59B-37210109DD77}" destId="{E65BC48A-48A5-41E7-93C0-50DB3F4B7478}" srcOrd="0" destOrd="0" presId="urn:microsoft.com/office/officeart/2005/8/layout/orgChart1"/>
    <dgm:cxn modelId="{D8471206-F54B-4660-9A07-08D1DA2F48D5}" type="presParOf" srcId="{F8C5735C-6511-4461-A59B-37210109DD77}" destId="{3159403B-2193-40E2-A1F9-A3FE2114A44F}" srcOrd="1" destOrd="0" presId="urn:microsoft.com/office/officeart/2005/8/layout/orgChart1"/>
    <dgm:cxn modelId="{C4542C72-6A61-4420-A157-5C8F33890A46}" type="presParOf" srcId="{2908A0DD-46BE-4288-A9E0-B983F2DC6A91}" destId="{CC080D68-E12F-4D36-9898-90DAA076B8EA}" srcOrd="1" destOrd="0" presId="urn:microsoft.com/office/officeart/2005/8/layout/orgChart1"/>
    <dgm:cxn modelId="{420E687A-12B1-403B-90AA-BBC05926D5AE}" type="presParOf" srcId="{2908A0DD-46BE-4288-A9E0-B983F2DC6A91}" destId="{C0FFC2D5-36FA-4899-9644-F5EBA7AC8C0C}" srcOrd="2" destOrd="0" presId="urn:microsoft.com/office/officeart/2005/8/layout/orgChart1"/>
    <dgm:cxn modelId="{2D846D12-0F40-499B-8A1F-EDA7C7DAACDE}" type="presParOf" srcId="{C0FFC2D5-36FA-4899-9644-F5EBA7AC8C0C}" destId="{134B131C-1312-4038-A7E4-55C265C276D5}" srcOrd="0" destOrd="0" presId="urn:microsoft.com/office/officeart/2005/8/layout/orgChart1"/>
    <dgm:cxn modelId="{59AC3C93-F787-4E71-9A82-93C3773FE86F}" type="presParOf" srcId="{C0FFC2D5-36FA-4899-9644-F5EBA7AC8C0C}" destId="{44DC6019-1D44-42BF-814D-641402828737}" srcOrd="1" destOrd="0" presId="urn:microsoft.com/office/officeart/2005/8/layout/orgChart1"/>
    <dgm:cxn modelId="{992C6237-AA7B-4603-B2A6-3C37DDAFF859}" type="presParOf" srcId="{44DC6019-1D44-42BF-814D-641402828737}" destId="{E2C1A5BD-4F29-4553-BFCA-2F8CAEA294C3}" srcOrd="0" destOrd="0" presId="urn:microsoft.com/office/officeart/2005/8/layout/orgChart1"/>
    <dgm:cxn modelId="{2A4FAB04-F48E-4185-BFDA-864470B9BCAB}" type="presParOf" srcId="{E2C1A5BD-4F29-4553-BFCA-2F8CAEA294C3}" destId="{60B4975F-EF46-440F-94FB-D1DA41A4AB4E}" srcOrd="0" destOrd="0" presId="urn:microsoft.com/office/officeart/2005/8/layout/orgChart1"/>
    <dgm:cxn modelId="{AA22C190-EE53-44A3-90B0-AEB34A8766E5}" type="presParOf" srcId="{E2C1A5BD-4F29-4553-BFCA-2F8CAEA294C3}" destId="{922AE306-492C-48BF-AB04-C857AB660305}" srcOrd="1" destOrd="0" presId="urn:microsoft.com/office/officeart/2005/8/layout/orgChart1"/>
    <dgm:cxn modelId="{68CD588F-8A3C-467D-BCBE-9E217AAF1047}" type="presParOf" srcId="{44DC6019-1D44-42BF-814D-641402828737}" destId="{B85BF3E1-C58F-4E3C-98D0-53EBBC2D2864}" srcOrd="1" destOrd="0" presId="urn:microsoft.com/office/officeart/2005/8/layout/orgChart1"/>
    <dgm:cxn modelId="{555B6AAF-56BA-42BE-B063-E8EB7A215CF7}" type="presParOf" srcId="{B85BF3E1-C58F-4E3C-98D0-53EBBC2D2864}" destId="{19BD321F-7978-4DFD-BFED-5558284BD263}" srcOrd="0" destOrd="0" presId="urn:microsoft.com/office/officeart/2005/8/layout/orgChart1"/>
    <dgm:cxn modelId="{7077F773-39D3-412E-980D-85A44190C2EF}" type="presParOf" srcId="{B85BF3E1-C58F-4E3C-98D0-53EBBC2D2864}" destId="{329DA847-1BE6-4599-AA69-D85F18163366}" srcOrd="1" destOrd="0" presId="urn:microsoft.com/office/officeart/2005/8/layout/orgChart1"/>
    <dgm:cxn modelId="{F50FDCB4-FE18-414C-8969-25F8A8E0CF49}" type="presParOf" srcId="{329DA847-1BE6-4599-AA69-D85F18163366}" destId="{72222165-C067-43DD-8DED-EFC333ACADBA}" srcOrd="0" destOrd="0" presId="urn:microsoft.com/office/officeart/2005/8/layout/orgChart1"/>
    <dgm:cxn modelId="{F12C6113-AE81-481F-902B-3AD9F043BDDF}" type="presParOf" srcId="{72222165-C067-43DD-8DED-EFC333ACADBA}" destId="{3979AADB-02AA-427E-A857-C1E69E612428}" srcOrd="0" destOrd="0" presId="urn:microsoft.com/office/officeart/2005/8/layout/orgChart1"/>
    <dgm:cxn modelId="{739FEC35-0168-491C-82F1-FA97BA559BE2}" type="presParOf" srcId="{72222165-C067-43DD-8DED-EFC333ACADBA}" destId="{6A06A93F-323C-4421-9F6E-9984E69107FF}" srcOrd="1" destOrd="0" presId="urn:microsoft.com/office/officeart/2005/8/layout/orgChart1"/>
    <dgm:cxn modelId="{58EA8C85-A60F-4620-B816-10FC8AF89854}" type="presParOf" srcId="{329DA847-1BE6-4599-AA69-D85F18163366}" destId="{3CFA71DA-8445-42C6-997F-BD374E8B181F}" srcOrd="1" destOrd="0" presId="urn:microsoft.com/office/officeart/2005/8/layout/orgChart1"/>
    <dgm:cxn modelId="{9E4B6190-A939-4B18-8D44-587F26E5D808}" type="presParOf" srcId="{3CFA71DA-8445-42C6-997F-BD374E8B181F}" destId="{C26DF36A-E65D-48DC-A997-C9F2911854D5}" srcOrd="0" destOrd="0" presId="urn:microsoft.com/office/officeart/2005/8/layout/orgChart1"/>
    <dgm:cxn modelId="{437116D8-5AA9-40C2-B5AB-CBDE6E3B7FAD}" type="presParOf" srcId="{3CFA71DA-8445-42C6-997F-BD374E8B181F}" destId="{53D16536-4047-4ADF-8EED-DD6FBC980DC7}" srcOrd="1" destOrd="0" presId="urn:microsoft.com/office/officeart/2005/8/layout/orgChart1"/>
    <dgm:cxn modelId="{D0B7200E-8416-4D04-84AC-CDE570AEDE21}" type="presParOf" srcId="{53D16536-4047-4ADF-8EED-DD6FBC980DC7}" destId="{AB30CF3D-BAE0-471B-8FD4-99B5B9BBDE39}" srcOrd="0" destOrd="0" presId="urn:microsoft.com/office/officeart/2005/8/layout/orgChart1"/>
    <dgm:cxn modelId="{062F9893-9423-4D8A-BAEC-6775126B42C1}" type="presParOf" srcId="{AB30CF3D-BAE0-471B-8FD4-99B5B9BBDE39}" destId="{0BDB7D14-03E5-430F-A088-7570407A305E}" srcOrd="0" destOrd="0" presId="urn:microsoft.com/office/officeart/2005/8/layout/orgChart1"/>
    <dgm:cxn modelId="{B0085E86-94A5-4E1A-A2FB-6376CAE50150}" type="presParOf" srcId="{AB30CF3D-BAE0-471B-8FD4-99B5B9BBDE39}" destId="{7C30F183-5D92-496A-8E83-92120117C280}" srcOrd="1" destOrd="0" presId="urn:microsoft.com/office/officeart/2005/8/layout/orgChart1"/>
    <dgm:cxn modelId="{54344E9F-FD4F-4DB4-8DE6-507E84907C0A}" type="presParOf" srcId="{53D16536-4047-4ADF-8EED-DD6FBC980DC7}" destId="{EBC16F02-F6BA-42D4-AD50-A19A8F05EBB0}" srcOrd="1" destOrd="0" presId="urn:microsoft.com/office/officeart/2005/8/layout/orgChart1"/>
    <dgm:cxn modelId="{9DA5748B-734E-4518-8030-03AB60D60719}" type="presParOf" srcId="{53D16536-4047-4ADF-8EED-DD6FBC980DC7}" destId="{C5FD449F-6E32-4897-B102-85FDD1EBCA91}" srcOrd="2" destOrd="0" presId="urn:microsoft.com/office/officeart/2005/8/layout/orgChart1"/>
    <dgm:cxn modelId="{E3B5A074-0283-45C8-8FDE-8DD8373BCFE0}" type="presParOf" srcId="{329DA847-1BE6-4599-AA69-D85F18163366}" destId="{13A5FD14-0E2F-4BA7-BF82-9FC3990C9CB9}" srcOrd="2" destOrd="0" presId="urn:microsoft.com/office/officeart/2005/8/layout/orgChart1"/>
    <dgm:cxn modelId="{958028F2-1136-4940-B2EF-35DBE4327345}" type="presParOf" srcId="{B85BF3E1-C58F-4E3C-98D0-53EBBC2D2864}" destId="{0E14FF78-B9E6-4B4F-A995-82A0C98CD111}" srcOrd="2" destOrd="0" presId="urn:microsoft.com/office/officeart/2005/8/layout/orgChart1"/>
    <dgm:cxn modelId="{C98A3283-1EE1-4857-8B6D-526B88B2C022}" type="presParOf" srcId="{B85BF3E1-C58F-4E3C-98D0-53EBBC2D2864}" destId="{E8EEE29C-4193-4458-83CC-FF09D2CB0F22}" srcOrd="3" destOrd="0" presId="urn:microsoft.com/office/officeart/2005/8/layout/orgChart1"/>
    <dgm:cxn modelId="{CF5648A9-C7BB-4F18-ADF1-91E988227DD6}" type="presParOf" srcId="{E8EEE29C-4193-4458-83CC-FF09D2CB0F22}" destId="{F618F24C-F3A2-4CAD-8C78-A184980C3745}" srcOrd="0" destOrd="0" presId="urn:microsoft.com/office/officeart/2005/8/layout/orgChart1"/>
    <dgm:cxn modelId="{F6ACA022-54D3-4A78-B43F-8A931A431655}" type="presParOf" srcId="{F618F24C-F3A2-4CAD-8C78-A184980C3745}" destId="{8196386D-C970-44CF-AC90-9572CAED0F87}" srcOrd="0" destOrd="0" presId="urn:microsoft.com/office/officeart/2005/8/layout/orgChart1"/>
    <dgm:cxn modelId="{A5BA0051-38F0-411C-A41B-2E887A9121C2}" type="presParOf" srcId="{F618F24C-F3A2-4CAD-8C78-A184980C3745}" destId="{873B3406-F9D2-4B34-BE18-4F38903F4C5A}" srcOrd="1" destOrd="0" presId="urn:microsoft.com/office/officeart/2005/8/layout/orgChart1"/>
    <dgm:cxn modelId="{02EFBEB2-FCF5-4F3E-9A25-F7E01DA37700}" type="presParOf" srcId="{E8EEE29C-4193-4458-83CC-FF09D2CB0F22}" destId="{497CC46B-F72C-4AE4-A57E-74DF9E2E02BB}" srcOrd="1" destOrd="0" presId="urn:microsoft.com/office/officeart/2005/8/layout/orgChart1"/>
    <dgm:cxn modelId="{5ED9B08B-1E86-423F-B789-0E03FA338B33}" type="presParOf" srcId="{E8EEE29C-4193-4458-83CC-FF09D2CB0F22}" destId="{D51DD959-C52D-459D-9774-BFE80DD00C58}" srcOrd="2" destOrd="0" presId="urn:microsoft.com/office/officeart/2005/8/layout/orgChart1"/>
    <dgm:cxn modelId="{DD315DD8-B87B-49BF-9308-D2A76F9473F6}" type="presParOf" srcId="{B85BF3E1-C58F-4E3C-98D0-53EBBC2D2864}" destId="{CDB27A01-7450-4AA7-AF4E-337B66BD36E6}" srcOrd="4" destOrd="0" presId="urn:microsoft.com/office/officeart/2005/8/layout/orgChart1"/>
    <dgm:cxn modelId="{296D1C23-3D61-4547-958C-F37101235ED3}" type="presParOf" srcId="{B85BF3E1-C58F-4E3C-98D0-53EBBC2D2864}" destId="{4A956805-5684-4964-A709-CCFC22A239B3}" srcOrd="5" destOrd="0" presId="urn:microsoft.com/office/officeart/2005/8/layout/orgChart1"/>
    <dgm:cxn modelId="{A94B1D3D-00F2-450C-ABBB-80CE4D3C96C8}" type="presParOf" srcId="{4A956805-5684-4964-A709-CCFC22A239B3}" destId="{1824C9F3-4060-4CC4-9202-65AF867E08ED}" srcOrd="0" destOrd="0" presId="urn:microsoft.com/office/officeart/2005/8/layout/orgChart1"/>
    <dgm:cxn modelId="{5438A400-3A29-427A-8FE7-C7EC625A31C2}" type="presParOf" srcId="{1824C9F3-4060-4CC4-9202-65AF867E08ED}" destId="{A864FD65-E1D2-49ED-82E1-2ED6D09BEB72}" srcOrd="0" destOrd="0" presId="urn:microsoft.com/office/officeart/2005/8/layout/orgChart1"/>
    <dgm:cxn modelId="{7A3E26C7-C370-4867-AC36-83B906827281}" type="presParOf" srcId="{1824C9F3-4060-4CC4-9202-65AF867E08ED}" destId="{E6DFBB12-20F9-4C4D-A943-91E2263B4A05}" srcOrd="1" destOrd="0" presId="urn:microsoft.com/office/officeart/2005/8/layout/orgChart1"/>
    <dgm:cxn modelId="{03C5D1B5-65A0-4D96-A8AA-46298B11260E}" type="presParOf" srcId="{4A956805-5684-4964-A709-CCFC22A239B3}" destId="{D1E27371-13C0-4342-B02E-DB8CAA053F66}" srcOrd="1" destOrd="0" presId="urn:microsoft.com/office/officeart/2005/8/layout/orgChart1"/>
    <dgm:cxn modelId="{CFF59DB0-8B29-425C-9431-03DF02455104}" type="presParOf" srcId="{4A956805-5684-4964-A709-CCFC22A239B3}" destId="{6D52D6E5-1F83-48BB-9F31-19A5E51BB4E1}" srcOrd="2" destOrd="0" presId="urn:microsoft.com/office/officeart/2005/8/layout/orgChart1"/>
    <dgm:cxn modelId="{4A6AAEC5-74DA-40E8-8723-62E47E52624A}" type="presParOf" srcId="{44DC6019-1D44-42BF-814D-641402828737}" destId="{5C30CC5F-4303-4F32-9AE1-B33B622B4BF9}" srcOrd="2" destOrd="0" presId="urn:microsoft.com/office/officeart/2005/8/layout/orgChart1"/>
    <dgm:cxn modelId="{988568A8-8710-432E-8310-E88F2B15A706}" type="presParOf" srcId="{C0FFC2D5-36FA-4899-9644-F5EBA7AC8C0C}" destId="{6DD30940-2A68-413D-8236-1C640DAAC72A}" srcOrd="2" destOrd="0" presId="urn:microsoft.com/office/officeart/2005/8/layout/orgChart1"/>
    <dgm:cxn modelId="{470104BC-B188-4220-85A2-6865DB123C40}" type="presParOf" srcId="{C0FFC2D5-36FA-4899-9644-F5EBA7AC8C0C}" destId="{77CF6A8A-A8F9-48D6-9C15-5CBAB1D85742}" srcOrd="3" destOrd="0" presId="urn:microsoft.com/office/officeart/2005/8/layout/orgChart1"/>
    <dgm:cxn modelId="{748A8948-63EA-44C6-99F9-0FD54E44EA13}" type="presParOf" srcId="{77CF6A8A-A8F9-48D6-9C15-5CBAB1D85742}" destId="{861735EB-B19F-4B5B-9B26-76B627FBD533}" srcOrd="0" destOrd="0" presId="urn:microsoft.com/office/officeart/2005/8/layout/orgChart1"/>
    <dgm:cxn modelId="{D977F8E4-9FED-42BD-B370-B5279DB78F4A}" type="presParOf" srcId="{861735EB-B19F-4B5B-9B26-76B627FBD533}" destId="{9BAA73CE-B1D1-4E3A-901D-5EE12ED253BD}" srcOrd="0" destOrd="0" presId="urn:microsoft.com/office/officeart/2005/8/layout/orgChart1"/>
    <dgm:cxn modelId="{94EF3890-1902-448C-85BD-8BC1696EA6AF}" type="presParOf" srcId="{861735EB-B19F-4B5B-9B26-76B627FBD533}" destId="{4B4425B1-F050-41AB-809F-04DCD0A9B249}" srcOrd="1" destOrd="0" presId="urn:microsoft.com/office/officeart/2005/8/layout/orgChart1"/>
    <dgm:cxn modelId="{77E9DD03-2A96-4DC8-A1C7-8FE9E72816D5}" type="presParOf" srcId="{77CF6A8A-A8F9-48D6-9C15-5CBAB1D85742}" destId="{30B879B9-B13F-425F-9884-C6040B2D0EF2}" srcOrd="1" destOrd="0" presId="urn:microsoft.com/office/officeart/2005/8/layout/orgChart1"/>
    <dgm:cxn modelId="{70CAE8CF-A5E7-40EB-91F6-441CCCCA2037}" type="presParOf" srcId="{30B879B9-B13F-425F-9884-C6040B2D0EF2}" destId="{3C7717FB-B881-417A-BAFF-1ED74A236660}" srcOrd="0" destOrd="0" presId="urn:microsoft.com/office/officeart/2005/8/layout/orgChart1"/>
    <dgm:cxn modelId="{95DC1365-CA4D-459A-815D-B8198C3A6036}" type="presParOf" srcId="{30B879B9-B13F-425F-9884-C6040B2D0EF2}" destId="{55F447BA-26E8-4253-ADF7-AC5D72368229}" srcOrd="1" destOrd="0" presId="urn:microsoft.com/office/officeart/2005/8/layout/orgChart1"/>
    <dgm:cxn modelId="{1759EFBC-9654-4013-8AC6-56EF1AB18F0C}" type="presParOf" srcId="{55F447BA-26E8-4253-ADF7-AC5D72368229}" destId="{F7FF7A60-691F-48A8-B52D-508BFE90B650}" srcOrd="0" destOrd="0" presId="urn:microsoft.com/office/officeart/2005/8/layout/orgChart1"/>
    <dgm:cxn modelId="{D77DFF63-501B-4B1E-815A-5AAC25AE7FED}" type="presParOf" srcId="{F7FF7A60-691F-48A8-B52D-508BFE90B650}" destId="{550FAE8B-C5F8-4122-AF6B-79C88D568534}" srcOrd="0" destOrd="0" presId="urn:microsoft.com/office/officeart/2005/8/layout/orgChart1"/>
    <dgm:cxn modelId="{C9023E93-4213-4FE2-879F-1E2B2C60913C}" type="presParOf" srcId="{F7FF7A60-691F-48A8-B52D-508BFE90B650}" destId="{58DFB3E2-03A9-4C0C-B3D3-21061FA08079}" srcOrd="1" destOrd="0" presId="urn:microsoft.com/office/officeart/2005/8/layout/orgChart1"/>
    <dgm:cxn modelId="{1FDCCDFA-A649-4E6D-B846-97ED1D035831}" type="presParOf" srcId="{55F447BA-26E8-4253-ADF7-AC5D72368229}" destId="{F29A95E2-EC7A-4997-9B05-FA68C39791A2}" srcOrd="1" destOrd="0" presId="urn:microsoft.com/office/officeart/2005/8/layout/orgChart1"/>
    <dgm:cxn modelId="{3EE0F9B6-9791-48C7-AE35-CE1A0D1153D7}" type="presParOf" srcId="{55F447BA-26E8-4253-ADF7-AC5D72368229}" destId="{3517513F-93CC-4F4D-B17C-318F3969BFF1}" srcOrd="2" destOrd="0" presId="urn:microsoft.com/office/officeart/2005/8/layout/orgChart1"/>
    <dgm:cxn modelId="{1CEF3D85-ADEB-4BC5-A6EF-3EB10A7671BF}" type="presParOf" srcId="{77CF6A8A-A8F9-48D6-9C15-5CBAB1D85742}" destId="{547EDA39-F197-413C-A9DE-A9DD21BB8802}" srcOrd="2" destOrd="0" presId="urn:microsoft.com/office/officeart/2005/8/layout/orgChart1"/>
    <dgm:cxn modelId="{8A41F01D-0369-4E6C-8B57-2A6006588B26}" type="presParOf" srcId="{547EDA39-F197-413C-A9DE-A9DD21BB8802}" destId="{F4A6DF51-413B-41E0-BEA6-1AA3B4E3FD83}" srcOrd="0" destOrd="0" presId="urn:microsoft.com/office/officeart/2005/8/layout/orgChart1"/>
    <dgm:cxn modelId="{E74E4A9E-277A-4803-A04A-0DB38999ED60}" type="presParOf" srcId="{547EDA39-F197-413C-A9DE-A9DD21BB8802}" destId="{14530A3B-6FE0-44C2-A76B-2450ECD0AD60}" srcOrd="1" destOrd="0" presId="urn:microsoft.com/office/officeart/2005/8/layout/orgChart1"/>
    <dgm:cxn modelId="{EA753AA2-666A-4EF8-9806-2E04AD7E3696}" type="presParOf" srcId="{14530A3B-6FE0-44C2-A76B-2450ECD0AD60}" destId="{8AA06060-0C37-40F4-9429-1C0FEE65F823}" srcOrd="0" destOrd="0" presId="urn:microsoft.com/office/officeart/2005/8/layout/orgChart1"/>
    <dgm:cxn modelId="{F24D20DE-33BF-438F-B10E-3986A18492EB}" type="presParOf" srcId="{8AA06060-0C37-40F4-9429-1C0FEE65F823}" destId="{81BE6305-1C0B-478A-9599-5B635297D81C}" srcOrd="0" destOrd="0" presId="urn:microsoft.com/office/officeart/2005/8/layout/orgChart1"/>
    <dgm:cxn modelId="{2A262CA6-CBCD-4272-A673-1784F660DE7E}" type="presParOf" srcId="{8AA06060-0C37-40F4-9429-1C0FEE65F823}" destId="{80F01CA9-7595-4B4B-BBBF-5B5DB79A01E4}" srcOrd="1" destOrd="0" presId="urn:microsoft.com/office/officeart/2005/8/layout/orgChart1"/>
    <dgm:cxn modelId="{29102AF2-BDFB-46B7-B66E-5156D0E1FC4D}" type="presParOf" srcId="{14530A3B-6FE0-44C2-A76B-2450ECD0AD60}" destId="{DFF72C6E-BA62-4D50-80B9-EEE4BEF0EE6A}" srcOrd="1" destOrd="0" presId="urn:microsoft.com/office/officeart/2005/8/layout/orgChart1"/>
    <dgm:cxn modelId="{A0AB6886-87CE-45A2-9042-B492CF2F6A2A}" type="presParOf" srcId="{14530A3B-6FE0-44C2-A76B-2450ECD0AD60}" destId="{45B3CC8A-965E-4889-9373-949F1630C558}" srcOrd="2" destOrd="0" presId="urn:microsoft.com/office/officeart/2005/8/layout/orgChart1"/>
    <dgm:cxn modelId="{C4E70481-17BD-4225-A590-A5E20537B48A}" type="presParOf" srcId="{4F3EFF21-0517-4ED4-AAD9-D4E4FF65CBCC}" destId="{C47175A3-C873-49EF-B7D4-BF7A79826836}" srcOrd="2" destOrd="0" presId="urn:microsoft.com/office/officeart/2005/8/layout/orgChart1"/>
    <dgm:cxn modelId="{EADDBB9C-B539-420C-8C58-70328503E926}" type="presParOf" srcId="{4F3EFF21-0517-4ED4-AAD9-D4E4FF65CBCC}" destId="{31C8DAAC-A1F7-4F3F-8C5A-285D8AFF4219}" srcOrd="3" destOrd="0" presId="urn:microsoft.com/office/officeart/2005/8/layout/orgChart1"/>
    <dgm:cxn modelId="{892D53DC-9B23-4AF2-8E6D-0614B60C1053}" type="presParOf" srcId="{31C8DAAC-A1F7-4F3F-8C5A-285D8AFF4219}" destId="{4F2FDAE1-CD91-4C06-AD5C-A532A1C22977}" srcOrd="0" destOrd="0" presId="urn:microsoft.com/office/officeart/2005/8/layout/orgChart1"/>
    <dgm:cxn modelId="{C6BEDC55-8400-47AA-A471-291122D1485C}" type="presParOf" srcId="{4F2FDAE1-CD91-4C06-AD5C-A532A1C22977}" destId="{CACA56AF-EB2E-4880-9842-ADCD94FD070A}" srcOrd="0" destOrd="0" presId="urn:microsoft.com/office/officeart/2005/8/layout/orgChart1"/>
    <dgm:cxn modelId="{B551ABE4-25EA-4B86-A9FE-6AC91905436E}" type="presParOf" srcId="{4F2FDAE1-CD91-4C06-AD5C-A532A1C22977}" destId="{0D73415E-56FA-4702-A40B-ED84D4CF9E95}" srcOrd="1" destOrd="0" presId="urn:microsoft.com/office/officeart/2005/8/layout/orgChart1"/>
    <dgm:cxn modelId="{0DED9827-6EC1-4666-B5A3-DBE9B73E170A}" type="presParOf" srcId="{31C8DAAC-A1F7-4F3F-8C5A-285D8AFF4219}" destId="{3B15F839-CDAF-4527-BD6E-E31C051E6EB5}" srcOrd="1" destOrd="0" presId="urn:microsoft.com/office/officeart/2005/8/layout/orgChart1"/>
    <dgm:cxn modelId="{AE8F1F9C-8335-4A33-BEB2-FA199313FADC}" type="presParOf" srcId="{31C8DAAC-A1F7-4F3F-8C5A-285D8AFF4219}" destId="{0B0409F1-9D23-4D5D-9323-69E0206F3EC4}" srcOrd="2" destOrd="0" presId="urn:microsoft.com/office/officeart/2005/8/layout/orgChart1"/>
    <dgm:cxn modelId="{208B875B-A4C1-49E8-BA2D-FABF66DB445F}" type="presParOf" srcId="{0B0409F1-9D23-4D5D-9323-69E0206F3EC4}" destId="{0A983A0F-1B34-4467-91F2-9D50683873B4}" srcOrd="0" destOrd="0" presId="urn:microsoft.com/office/officeart/2005/8/layout/orgChart1"/>
    <dgm:cxn modelId="{3004D640-EB84-4C44-8162-8E999A13A25C}" type="presParOf" srcId="{0B0409F1-9D23-4D5D-9323-69E0206F3EC4}" destId="{0942F1EF-E65F-45B6-827F-2F0E89B15863}" srcOrd="1" destOrd="0" presId="urn:microsoft.com/office/officeart/2005/8/layout/orgChart1"/>
    <dgm:cxn modelId="{118F192D-C337-46CE-96EC-2ED1E60F5D01}" type="presParOf" srcId="{0942F1EF-E65F-45B6-827F-2F0E89B15863}" destId="{1A5CBA14-8109-4E8D-B3EA-B67C514BC03F}" srcOrd="0" destOrd="0" presId="urn:microsoft.com/office/officeart/2005/8/layout/orgChart1"/>
    <dgm:cxn modelId="{F6678182-CE86-4192-9AC7-5B0DC77F2763}" type="presParOf" srcId="{1A5CBA14-8109-4E8D-B3EA-B67C514BC03F}" destId="{E5C122EC-F7A9-423D-B6AA-F94B5C9B27D2}" srcOrd="0" destOrd="0" presId="urn:microsoft.com/office/officeart/2005/8/layout/orgChart1"/>
    <dgm:cxn modelId="{287AA8A7-D944-4902-940F-A9CDBAF7113A}" type="presParOf" srcId="{1A5CBA14-8109-4E8D-B3EA-B67C514BC03F}" destId="{2CD9C86B-39AD-405E-AAA2-F1B4DD7F2DCD}" srcOrd="1" destOrd="0" presId="urn:microsoft.com/office/officeart/2005/8/layout/orgChart1"/>
    <dgm:cxn modelId="{AFC2EB63-A3C1-434B-95B4-85012C5C3E70}" type="presParOf" srcId="{0942F1EF-E65F-45B6-827F-2F0E89B15863}" destId="{EECB3BB9-AFAA-4A32-9735-75634482A040}" srcOrd="1" destOrd="0" presId="urn:microsoft.com/office/officeart/2005/8/layout/orgChart1"/>
    <dgm:cxn modelId="{7DC16B61-B328-41BE-9CDF-FB0BDE3C0A1E}" type="presParOf" srcId="{0942F1EF-E65F-45B6-827F-2F0E89B15863}" destId="{E81293C0-5F70-4AB5-B8DB-C69F8CC021B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83A0F-1B34-4467-91F2-9D50683873B4}">
      <dsp:nvSpPr>
        <dsp:cNvPr id="0" name=""/>
        <dsp:cNvSpPr/>
      </dsp:nvSpPr>
      <dsp:spPr>
        <a:xfrm>
          <a:off x="8118582" y="2261057"/>
          <a:ext cx="91440" cy="1184121"/>
        </a:xfrm>
        <a:custGeom>
          <a:avLst/>
          <a:gdLst/>
          <a:ahLst/>
          <a:cxnLst/>
          <a:rect l="0" t="0" r="0" b="0"/>
          <a:pathLst>
            <a:path>
              <a:moveTo>
                <a:pt x="45720" y="0"/>
              </a:moveTo>
              <a:lnTo>
                <a:pt x="58291" y="791266"/>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47175A3-C873-49EF-B7D4-BF7A79826836}">
      <dsp:nvSpPr>
        <dsp:cNvPr id="0" name=""/>
        <dsp:cNvSpPr/>
      </dsp:nvSpPr>
      <dsp:spPr>
        <a:xfrm>
          <a:off x="6361871" y="1275219"/>
          <a:ext cx="1080669" cy="550723"/>
        </a:xfrm>
        <a:custGeom>
          <a:avLst/>
          <a:gdLst/>
          <a:ahLst/>
          <a:cxnLst/>
          <a:rect l="0" t="0" r="0" b="0"/>
          <a:pathLst>
            <a:path>
              <a:moveTo>
                <a:pt x="0" y="0"/>
              </a:moveTo>
              <a:lnTo>
                <a:pt x="0" y="368132"/>
              </a:lnTo>
              <a:lnTo>
                <a:pt x="722137" y="368132"/>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F4A6DF51-413B-41E0-BEA6-1AA3B4E3FD83}">
      <dsp:nvSpPr>
        <dsp:cNvPr id="0" name=""/>
        <dsp:cNvSpPr/>
      </dsp:nvSpPr>
      <dsp:spPr>
        <a:xfrm>
          <a:off x="4741000" y="2967431"/>
          <a:ext cx="1007810" cy="941401"/>
        </a:xfrm>
        <a:custGeom>
          <a:avLst/>
          <a:gdLst/>
          <a:ahLst/>
          <a:cxnLst/>
          <a:rect l="0" t="0" r="0" b="0"/>
          <a:pathLst>
            <a:path>
              <a:moveTo>
                <a:pt x="673450" y="0"/>
              </a:moveTo>
              <a:lnTo>
                <a:pt x="673450" y="549056"/>
              </a:lnTo>
              <a:lnTo>
                <a:pt x="0" y="549056"/>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C7717FB-B881-417A-BAFF-1ED74A236660}">
      <dsp:nvSpPr>
        <dsp:cNvPr id="0" name=""/>
        <dsp:cNvSpPr/>
      </dsp:nvSpPr>
      <dsp:spPr>
        <a:xfrm>
          <a:off x="2701695" y="2967431"/>
          <a:ext cx="3047114" cy="2492721"/>
        </a:xfrm>
        <a:custGeom>
          <a:avLst/>
          <a:gdLst/>
          <a:ahLst/>
          <a:cxnLst/>
          <a:rect l="0" t="0" r="0" b="0"/>
          <a:pathLst>
            <a:path>
              <a:moveTo>
                <a:pt x="2036177" y="0"/>
              </a:moveTo>
              <a:lnTo>
                <a:pt x="2036177" y="1505680"/>
              </a:lnTo>
              <a:lnTo>
                <a:pt x="0" y="1505680"/>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DD30940-2A68-413D-8236-1C640DAAC72A}">
      <dsp:nvSpPr>
        <dsp:cNvPr id="0" name=""/>
        <dsp:cNvSpPr/>
      </dsp:nvSpPr>
      <dsp:spPr>
        <a:xfrm>
          <a:off x="4085203" y="2186106"/>
          <a:ext cx="949696" cy="469530"/>
        </a:xfrm>
        <a:custGeom>
          <a:avLst/>
          <a:gdLst/>
          <a:ahLst/>
          <a:cxnLst/>
          <a:rect l="0" t="0" r="0" b="0"/>
          <a:pathLst>
            <a:path>
              <a:moveTo>
                <a:pt x="0" y="0"/>
              </a:moveTo>
              <a:lnTo>
                <a:pt x="0" y="313754"/>
              </a:lnTo>
              <a:lnTo>
                <a:pt x="634616" y="313754"/>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DB27A01-7450-4AA7-AF4E-337B66BD36E6}">
      <dsp:nvSpPr>
        <dsp:cNvPr id="0" name=""/>
        <dsp:cNvSpPr/>
      </dsp:nvSpPr>
      <dsp:spPr>
        <a:xfrm>
          <a:off x="2038924" y="2961924"/>
          <a:ext cx="1549014" cy="172604"/>
        </a:xfrm>
        <a:custGeom>
          <a:avLst/>
          <a:gdLst/>
          <a:ahLst/>
          <a:cxnLst/>
          <a:rect l="0" t="0" r="0" b="0"/>
          <a:pathLst>
            <a:path>
              <a:moveTo>
                <a:pt x="0" y="0"/>
              </a:moveTo>
              <a:lnTo>
                <a:pt x="0" y="57669"/>
              </a:lnTo>
              <a:lnTo>
                <a:pt x="1035099" y="57669"/>
              </a:lnTo>
              <a:lnTo>
                <a:pt x="1035099" y="115339"/>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E14FF78-B9E6-4B4F-A995-82A0C98CD111}">
      <dsp:nvSpPr>
        <dsp:cNvPr id="0" name=""/>
        <dsp:cNvSpPr/>
      </dsp:nvSpPr>
      <dsp:spPr>
        <a:xfrm>
          <a:off x="2038924" y="2961924"/>
          <a:ext cx="194960" cy="965390"/>
        </a:xfrm>
        <a:custGeom>
          <a:avLst/>
          <a:gdLst/>
          <a:ahLst/>
          <a:cxnLst/>
          <a:rect l="0" t="0" r="0" b="0"/>
          <a:pathLst>
            <a:path>
              <a:moveTo>
                <a:pt x="0" y="0"/>
              </a:moveTo>
              <a:lnTo>
                <a:pt x="0" y="811896"/>
              </a:lnTo>
              <a:lnTo>
                <a:pt x="130278" y="811896"/>
              </a:lnTo>
              <a:lnTo>
                <a:pt x="130278" y="869565"/>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26DF36A-E65D-48DC-A997-C9F2911854D5}">
      <dsp:nvSpPr>
        <dsp:cNvPr id="0" name=""/>
        <dsp:cNvSpPr/>
      </dsp:nvSpPr>
      <dsp:spPr>
        <a:xfrm>
          <a:off x="214165" y="4683070"/>
          <a:ext cx="191837" cy="952747"/>
        </a:xfrm>
        <a:custGeom>
          <a:avLst/>
          <a:gdLst/>
          <a:ahLst/>
          <a:cxnLst/>
          <a:rect l="0" t="0" r="0" b="0"/>
          <a:pathLst>
            <a:path>
              <a:moveTo>
                <a:pt x="0" y="0"/>
              </a:moveTo>
              <a:lnTo>
                <a:pt x="0" y="476743"/>
              </a:lnTo>
              <a:lnTo>
                <a:pt x="128192" y="476743"/>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9BD321F-7978-4DFD-BFED-5558284BD263}">
      <dsp:nvSpPr>
        <dsp:cNvPr id="0" name=""/>
        <dsp:cNvSpPr/>
      </dsp:nvSpPr>
      <dsp:spPr>
        <a:xfrm>
          <a:off x="755037" y="2961924"/>
          <a:ext cx="1283886" cy="172604"/>
        </a:xfrm>
        <a:custGeom>
          <a:avLst/>
          <a:gdLst/>
          <a:ahLst/>
          <a:cxnLst/>
          <a:rect l="0" t="0" r="0" b="0"/>
          <a:pathLst>
            <a:path>
              <a:moveTo>
                <a:pt x="857933" y="0"/>
              </a:moveTo>
              <a:lnTo>
                <a:pt x="857933" y="57669"/>
              </a:lnTo>
              <a:lnTo>
                <a:pt x="0" y="57669"/>
              </a:lnTo>
              <a:lnTo>
                <a:pt x="0" y="115339"/>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34B131C-1312-4038-A7E4-55C265C276D5}">
      <dsp:nvSpPr>
        <dsp:cNvPr id="0" name=""/>
        <dsp:cNvSpPr/>
      </dsp:nvSpPr>
      <dsp:spPr>
        <a:xfrm>
          <a:off x="2769323" y="2186106"/>
          <a:ext cx="1315880" cy="474211"/>
        </a:xfrm>
        <a:custGeom>
          <a:avLst/>
          <a:gdLst/>
          <a:ahLst/>
          <a:cxnLst/>
          <a:rect l="0" t="0" r="0" b="0"/>
          <a:pathLst>
            <a:path>
              <a:moveTo>
                <a:pt x="879312" y="0"/>
              </a:moveTo>
              <a:lnTo>
                <a:pt x="879312" y="316882"/>
              </a:lnTo>
              <a:lnTo>
                <a:pt x="0" y="316882"/>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E110E53-0F80-44E8-94C7-6A3FFE0FBA27}">
      <dsp:nvSpPr>
        <dsp:cNvPr id="0" name=""/>
        <dsp:cNvSpPr/>
      </dsp:nvSpPr>
      <dsp:spPr>
        <a:xfrm>
          <a:off x="4702714" y="1275219"/>
          <a:ext cx="1659157" cy="543772"/>
        </a:xfrm>
        <a:custGeom>
          <a:avLst/>
          <a:gdLst/>
          <a:ahLst/>
          <a:cxnLst/>
          <a:rect l="0" t="0" r="0" b="0"/>
          <a:pathLst>
            <a:path>
              <a:moveTo>
                <a:pt x="1108700" y="0"/>
              </a:moveTo>
              <a:lnTo>
                <a:pt x="1108700" y="363487"/>
              </a:lnTo>
              <a:lnTo>
                <a:pt x="0" y="363487"/>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4ACF711-A611-424F-9069-EFC37C272E34}">
      <dsp:nvSpPr>
        <dsp:cNvPr id="0" name=""/>
        <dsp:cNvSpPr/>
      </dsp:nvSpPr>
      <dsp:spPr>
        <a:xfrm>
          <a:off x="5308510" y="0"/>
          <a:ext cx="2106723" cy="1275219"/>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a:solidFill>
                <a:sysClr val="window" lastClr="FFFFFF"/>
              </a:solidFill>
              <a:latin typeface="Calibri"/>
              <a:ea typeface="+mn-ea"/>
              <a:cs typeface="+mn-cs"/>
            </a:rPr>
            <a:t>3,061 people receiving LTV</a:t>
          </a:r>
        </a:p>
        <a:p>
          <a:pPr lvl="0" algn="ctr" defTabSz="711200">
            <a:lnSpc>
              <a:spcPct val="90000"/>
            </a:lnSpc>
            <a:spcBef>
              <a:spcPct val="0"/>
            </a:spcBef>
            <a:spcAft>
              <a:spcPct val="35000"/>
            </a:spcAft>
          </a:pPr>
          <a:r>
            <a:rPr lang="en-GB" sz="1400" kern="1200" dirty="0">
              <a:solidFill>
                <a:sysClr val="window" lastClr="FFFFFF"/>
              </a:solidFill>
              <a:latin typeface="Calibri"/>
              <a:ea typeface="+mn-ea"/>
              <a:cs typeface="+mn-cs"/>
            </a:rPr>
            <a:t>(likely to be an under-representation based on the absence of coding)</a:t>
          </a:r>
        </a:p>
      </dsp:txBody>
      <dsp:txXfrm>
        <a:off x="5308510" y="0"/>
        <a:ext cx="2106723" cy="1275219"/>
      </dsp:txXfrm>
    </dsp:sp>
    <dsp:sp modelId="{E65BC48A-48A5-41E7-93C0-50DB3F4B7478}">
      <dsp:nvSpPr>
        <dsp:cNvPr id="0" name=""/>
        <dsp:cNvSpPr/>
      </dsp:nvSpPr>
      <dsp:spPr>
        <a:xfrm>
          <a:off x="3467691" y="1451877"/>
          <a:ext cx="1235023" cy="734228"/>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Established LTV pathway</a:t>
          </a:r>
        </a:p>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392</a:t>
          </a:r>
        </a:p>
      </dsp:txBody>
      <dsp:txXfrm>
        <a:off x="3467691" y="1451877"/>
        <a:ext cx="1235023" cy="734228"/>
      </dsp:txXfrm>
    </dsp:sp>
    <dsp:sp modelId="{60B4975F-EF46-440F-94FB-D1DA41A4AB4E}">
      <dsp:nvSpPr>
        <dsp:cNvPr id="0" name=""/>
        <dsp:cNvSpPr/>
      </dsp:nvSpPr>
      <dsp:spPr>
        <a:xfrm>
          <a:off x="1308525" y="2358710"/>
          <a:ext cx="1460797" cy="603214"/>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231 acute admissions</a:t>
          </a:r>
        </a:p>
      </dsp:txBody>
      <dsp:txXfrm>
        <a:off x="1308525" y="2358710"/>
        <a:ext cx="1460797" cy="603214"/>
      </dsp:txXfrm>
    </dsp:sp>
    <dsp:sp modelId="{3979AADB-02AA-427E-A857-C1E69E612428}">
      <dsp:nvSpPr>
        <dsp:cNvPr id="0" name=""/>
        <dsp:cNvSpPr/>
      </dsp:nvSpPr>
      <dsp:spPr>
        <a:xfrm>
          <a:off x="78947" y="3134528"/>
          <a:ext cx="1352180" cy="1548542"/>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Acute admission questionanires received</a:t>
          </a:r>
        </a:p>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 152/231</a:t>
          </a:r>
        </a:p>
      </dsp:txBody>
      <dsp:txXfrm>
        <a:off x="78947" y="3134528"/>
        <a:ext cx="1352180" cy="1548542"/>
      </dsp:txXfrm>
    </dsp:sp>
    <dsp:sp modelId="{0BDB7D14-03E5-430F-A088-7570407A305E}">
      <dsp:nvSpPr>
        <dsp:cNvPr id="0" name=""/>
        <dsp:cNvSpPr/>
      </dsp:nvSpPr>
      <dsp:spPr>
        <a:xfrm>
          <a:off x="406003" y="5178745"/>
          <a:ext cx="821924" cy="914144"/>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Case notes returned</a:t>
          </a:r>
        </a:p>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149/231</a:t>
          </a:r>
        </a:p>
      </dsp:txBody>
      <dsp:txXfrm>
        <a:off x="406003" y="5178745"/>
        <a:ext cx="821924" cy="914144"/>
      </dsp:txXfrm>
    </dsp:sp>
    <dsp:sp modelId="{8196386D-C970-44CF-AC90-9572CAED0F87}">
      <dsp:nvSpPr>
        <dsp:cNvPr id="0" name=""/>
        <dsp:cNvSpPr/>
      </dsp:nvSpPr>
      <dsp:spPr>
        <a:xfrm>
          <a:off x="1533564" y="3927315"/>
          <a:ext cx="1400640" cy="1690578"/>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Community team questionnaires received</a:t>
          </a:r>
        </a:p>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96/166</a:t>
          </a:r>
        </a:p>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(not all community teams could be identified)</a:t>
          </a:r>
        </a:p>
      </dsp:txBody>
      <dsp:txXfrm>
        <a:off x="1533564" y="3927315"/>
        <a:ext cx="1400640" cy="1690578"/>
      </dsp:txXfrm>
    </dsp:sp>
    <dsp:sp modelId="{A864FD65-E1D2-49ED-82E1-2ED6D09BEB72}">
      <dsp:nvSpPr>
        <dsp:cNvPr id="0" name=""/>
        <dsp:cNvSpPr/>
      </dsp:nvSpPr>
      <dsp:spPr>
        <a:xfrm>
          <a:off x="3176977" y="3134528"/>
          <a:ext cx="821924" cy="410962"/>
        </a:xfrm>
        <a:prstGeom prst="rect">
          <a:avLst/>
        </a:prstGeom>
        <a:no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endParaRPr lang="en-GB" sz="4000" kern="1200">
            <a:solidFill>
              <a:sysClr val="window" lastClr="FFFFFF"/>
            </a:solidFill>
            <a:latin typeface="Cambria"/>
            <a:ea typeface="+mn-ea"/>
            <a:cs typeface="+mn-cs"/>
          </a:endParaRPr>
        </a:p>
      </dsp:txBody>
      <dsp:txXfrm>
        <a:off x="3176977" y="3134528"/>
        <a:ext cx="821924" cy="410962"/>
      </dsp:txXfrm>
    </dsp:sp>
    <dsp:sp modelId="{9BAA73CE-B1D1-4E3A-901D-5EE12ED253BD}">
      <dsp:nvSpPr>
        <dsp:cNvPr id="0" name=""/>
        <dsp:cNvSpPr/>
      </dsp:nvSpPr>
      <dsp:spPr>
        <a:xfrm>
          <a:off x="5034899" y="2343841"/>
          <a:ext cx="1427821" cy="623589"/>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161 non- admissions</a:t>
          </a:r>
        </a:p>
      </dsp:txBody>
      <dsp:txXfrm>
        <a:off x="5034899" y="2343841"/>
        <a:ext cx="1427821" cy="623589"/>
      </dsp:txXfrm>
    </dsp:sp>
    <dsp:sp modelId="{550FAE8B-C5F8-4122-AF6B-79C88D568534}">
      <dsp:nvSpPr>
        <dsp:cNvPr id="0" name=""/>
        <dsp:cNvSpPr/>
      </dsp:nvSpPr>
      <dsp:spPr>
        <a:xfrm>
          <a:off x="1669326" y="4948223"/>
          <a:ext cx="1032369" cy="1023858"/>
        </a:xfrm>
        <a:prstGeom prst="rect">
          <a:avLst/>
        </a:prstGeom>
        <a:no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3911600">
            <a:lnSpc>
              <a:spcPct val="90000"/>
            </a:lnSpc>
            <a:spcBef>
              <a:spcPct val="0"/>
            </a:spcBef>
            <a:spcAft>
              <a:spcPct val="35000"/>
            </a:spcAft>
          </a:pPr>
          <a:endParaRPr lang="en-GB" sz="8800" kern="1200">
            <a:solidFill>
              <a:sysClr val="window" lastClr="FFFFFF"/>
            </a:solidFill>
            <a:latin typeface="Cambria"/>
            <a:ea typeface="+mn-ea"/>
            <a:cs typeface="+mn-cs"/>
          </a:endParaRPr>
        </a:p>
      </dsp:txBody>
      <dsp:txXfrm>
        <a:off x="1669326" y="4948223"/>
        <a:ext cx="1032369" cy="1023858"/>
      </dsp:txXfrm>
    </dsp:sp>
    <dsp:sp modelId="{81BE6305-1C0B-478A-9599-5B635297D81C}">
      <dsp:nvSpPr>
        <dsp:cNvPr id="0" name=""/>
        <dsp:cNvSpPr/>
      </dsp:nvSpPr>
      <dsp:spPr>
        <a:xfrm>
          <a:off x="3261610" y="3040097"/>
          <a:ext cx="1479389" cy="1737469"/>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Lead clinician questionnaires received</a:t>
          </a:r>
        </a:p>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229/345</a:t>
          </a:r>
        </a:p>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(not all lead clinicians could be identifed)</a:t>
          </a:r>
        </a:p>
      </dsp:txBody>
      <dsp:txXfrm>
        <a:off x="3261610" y="3040097"/>
        <a:ext cx="1479389" cy="1737469"/>
      </dsp:txXfrm>
    </dsp:sp>
    <dsp:sp modelId="{CACA56AF-EB2E-4880-9842-ADCD94FD070A}">
      <dsp:nvSpPr>
        <dsp:cNvPr id="0" name=""/>
        <dsp:cNvSpPr/>
      </dsp:nvSpPr>
      <dsp:spPr>
        <a:xfrm>
          <a:off x="7442541" y="1390828"/>
          <a:ext cx="1443520" cy="870228"/>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New tracheostomy insertions</a:t>
          </a:r>
        </a:p>
        <a:p>
          <a:pPr lvl="0" algn="ctr" defTabSz="622300">
            <a:lnSpc>
              <a:spcPct val="90000"/>
            </a:lnSpc>
            <a:spcBef>
              <a:spcPct val="0"/>
            </a:spcBef>
            <a:spcAft>
              <a:spcPct val="35000"/>
            </a:spcAft>
          </a:pPr>
          <a:r>
            <a:rPr lang="en-GB" sz="1400" kern="1200" dirty="0">
              <a:solidFill>
                <a:sysClr val="window" lastClr="FFFFFF"/>
              </a:solidFill>
              <a:latin typeface="Calibri"/>
              <a:ea typeface="+mn-ea"/>
              <a:cs typeface="+mn-cs"/>
            </a:rPr>
            <a:t>81</a:t>
          </a:r>
        </a:p>
      </dsp:txBody>
      <dsp:txXfrm>
        <a:off x="7442541" y="1390828"/>
        <a:ext cx="1443520" cy="870228"/>
      </dsp:txXfrm>
    </dsp:sp>
    <dsp:sp modelId="{E5C122EC-F7A9-423D-B6AA-F94B5C9B27D2}">
      <dsp:nvSpPr>
        <dsp:cNvPr id="0" name=""/>
        <dsp:cNvSpPr/>
      </dsp:nvSpPr>
      <dsp:spPr>
        <a:xfrm>
          <a:off x="6858536" y="2755292"/>
          <a:ext cx="1324580" cy="1379772"/>
        </a:xfrm>
        <a:prstGeom prst="rect">
          <a:avLst/>
        </a:prstGeom>
        <a:solidFill>
          <a:srgbClr val="F79646">
            <a:lumMod val="75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Tracheostomy insertion questionnaires received</a:t>
          </a:r>
        </a:p>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50</a:t>
          </a:r>
        </a:p>
      </dsp:txBody>
      <dsp:txXfrm>
        <a:off x="6858536" y="2755292"/>
        <a:ext cx="1324580" cy="13797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13/02/2020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13/02/2020</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algn="l"/>
            <a:r>
              <a:rPr lang="en-GB" b="0" dirty="0" smtClean="0"/>
              <a:t>This presentation can be used to</a:t>
            </a:r>
            <a:r>
              <a:rPr lang="en-GB" b="0" baseline="0" dirty="0" smtClean="0"/>
              <a:t> present the principal recommendations from the report Children and Young people on Long-Term Ventilation (LTV). This looked at the care provided to </a:t>
            </a:r>
            <a:r>
              <a:rPr lang="en-US" sz="1200" b="0" i="0" u="none" strike="noStrike" baseline="0" dirty="0" smtClean="0">
                <a:solidFill>
                  <a:srgbClr val="4D4D4D"/>
                </a:solidFill>
                <a:latin typeface="Humanist777BT-BoldB"/>
              </a:rPr>
              <a:t>patients aged 0-24 years w</a:t>
            </a:r>
            <a:r>
              <a:rPr lang="en-GB" sz="1200" b="0" i="0" u="none" strike="noStrike" baseline="0" dirty="0" err="1" smtClean="0">
                <a:solidFill>
                  <a:srgbClr val="4D4D4D"/>
                </a:solidFill>
                <a:latin typeface="Humanist777BT-BoldB"/>
              </a:rPr>
              <a:t>ho</a:t>
            </a:r>
            <a:r>
              <a:rPr lang="en-GB" sz="1200" b="0" i="0" u="none" strike="noStrike" baseline="0" dirty="0" smtClean="0">
                <a:solidFill>
                  <a:srgbClr val="4D4D4D"/>
                </a:solidFill>
                <a:latin typeface="Humanist777BT-BoldB"/>
              </a:rPr>
              <a:t> were receiving LTV over a two-year period</a:t>
            </a:r>
            <a:r>
              <a:rPr lang="en-GB" b="0" baseline="0" dirty="0" smtClean="0"/>
              <a:t>. The study covered the whole of the UK including off-shore islands.</a:t>
            </a:r>
          </a:p>
          <a:p>
            <a:endParaRPr lang="en-GB" b="0" baseline="0" dirty="0" smtClean="0"/>
          </a:p>
          <a:p>
            <a:r>
              <a:rPr lang="en-GB" baseline="0" dirty="0" smtClean="0"/>
              <a:t>More information can be found at www.ncepod.org.uk.</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sz="1200" kern="1200" dirty="0" smtClean="0">
                <a:solidFill>
                  <a:schemeClr val="tx1"/>
                </a:solidFill>
                <a:effectLst/>
                <a:latin typeface="+mn-lt"/>
                <a:ea typeface="+mn-ea"/>
                <a:cs typeface="+mn-cs"/>
              </a:rPr>
              <a:t> </a:t>
            </a:r>
          </a:p>
          <a:p>
            <a:r>
              <a:rPr lang="en-GB" sz="1200" b="1" i="1" kern="1200" dirty="0" smtClean="0">
                <a:solidFill>
                  <a:schemeClr val="tx1"/>
                </a:solidFill>
                <a:effectLst/>
                <a:latin typeface="+mn-lt"/>
                <a:ea typeface="+mn-ea"/>
                <a:cs typeface="+mn-cs"/>
              </a:rPr>
              <a:t>Target audiences: Service Planners/Commissioners (National and Local) </a:t>
            </a:r>
            <a:r>
              <a:rPr lang="en-GB" sz="1200" i="1" kern="1200" dirty="0" smtClean="0">
                <a:solidFill>
                  <a:schemeClr val="tx1"/>
                </a:solidFill>
                <a:effectLst/>
                <a:latin typeface="+mn-lt"/>
                <a:ea typeface="+mn-ea"/>
                <a:cs typeface="+mn-cs"/>
              </a:rPr>
              <a:t>with support from Trust/Health Board Executive Committees, Social Care, Primary Care, Education, Respite/Hospice Care, Healthcare Professionals in </a:t>
            </a:r>
            <a:r>
              <a:rPr lang="en-GB" sz="1200" i="1" kern="1200" dirty="0" smtClean="0">
                <a:solidFill>
                  <a:schemeClr val="tx1"/>
                </a:solidFill>
                <a:effectLst/>
                <a:latin typeface="+mn-lt"/>
                <a:ea typeface="+mn-ea"/>
                <a:cs typeface="+mn-cs"/>
              </a:rPr>
              <a:t>all hospitals (including those that are not</a:t>
            </a:r>
            <a:r>
              <a:rPr lang="en-GB" sz="1200" i="1" kern="1200" baseline="0" dirty="0" smtClean="0">
                <a:solidFill>
                  <a:schemeClr val="tx1"/>
                </a:solidFill>
                <a:effectLst/>
                <a:latin typeface="+mn-lt"/>
                <a:ea typeface="+mn-ea"/>
                <a:cs typeface="+mn-cs"/>
              </a:rPr>
              <a:t> LTV centres)</a:t>
            </a:r>
            <a:r>
              <a:rPr lang="en-GB" sz="1200" i="1"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Third Sector Organisations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Presenter’s </a:t>
            </a:r>
            <a:r>
              <a:rPr lang="en-GB" b="1" dirty="0" smtClean="0"/>
              <a:t>notes:</a:t>
            </a:r>
          </a:p>
          <a:p>
            <a:endParaRPr lang="en-GB" sz="1200" b="1"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Target audiences: LTV Services and NHS Digital, NHS England, NHS Improvement, NHS Scotland, NHS Wales Informatics Service, Northern Ireland Statistics and Research Agency </a:t>
            </a:r>
            <a:r>
              <a:rPr lang="en-GB" sz="1200" i="1" kern="1200" dirty="0" smtClean="0">
                <a:solidFill>
                  <a:schemeClr val="tx1"/>
                </a:solidFill>
                <a:effectLst/>
                <a:latin typeface="+mn-lt"/>
                <a:ea typeface="+mn-ea"/>
                <a:cs typeface="+mn-cs"/>
              </a:rPr>
              <a:t>with support from Trust/Health Board Executive Committees, Social Care and Service Planners/Commissioners</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US" dirty="0" smtClean="0"/>
          </a:p>
          <a:p>
            <a:r>
              <a:rPr lang="en-GB" sz="1200" b="1" i="1" kern="1200" dirty="0" smtClean="0">
                <a:solidFill>
                  <a:schemeClr val="tx1"/>
                </a:solidFill>
                <a:effectLst/>
                <a:latin typeface="+mn-lt"/>
                <a:ea typeface="+mn-ea"/>
                <a:cs typeface="+mn-cs"/>
              </a:rPr>
              <a:t>Target audiences: Service Planners/Commissioners</a:t>
            </a:r>
            <a:r>
              <a:rPr lang="en-GB" sz="1200" i="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and Trust/Health Board Executive Committees </a:t>
            </a:r>
            <a:r>
              <a:rPr lang="en-GB" sz="1200" i="1" kern="1200" dirty="0" smtClean="0">
                <a:solidFill>
                  <a:schemeClr val="tx1"/>
                </a:solidFill>
                <a:effectLst/>
                <a:latin typeface="+mn-lt"/>
                <a:ea typeface="+mn-ea"/>
                <a:cs typeface="+mn-cs"/>
              </a:rPr>
              <a:t>with support from LTV Services, Social Care and Hospice/Respite Care, Psychology and Palliative Care</a:t>
            </a:r>
            <a:endParaRPr lang="en-GB" sz="1200" kern="1200" dirty="0" smtClean="0">
              <a:solidFill>
                <a:schemeClr val="tx1"/>
              </a:solidFill>
              <a:effectLst/>
              <a:latin typeface="+mn-lt"/>
              <a:ea typeface="+mn-ea"/>
              <a:cs typeface="+mn-cs"/>
            </a:endParaRPr>
          </a:p>
          <a:p>
            <a:endParaRPr lang="en-US"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255164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sz="1200" kern="1200" dirty="0" smtClean="0">
                <a:solidFill>
                  <a:schemeClr val="tx1"/>
                </a:solidFill>
                <a:effectLst/>
                <a:latin typeface="+mn-lt"/>
                <a:ea typeface="+mn-ea"/>
                <a:cs typeface="+mn-cs"/>
              </a:rPr>
              <a:t>*A nationally agreed decision-making and ethical framework for long-term ventilation care as proposed by </a:t>
            </a:r>
            <a:r>
              <a:rPr lang="en-GB" sz="1200" i="1" kern="1200" dirty="0" smtClean="0">
                <a:solidFill>
                  <a:schemeClr val="tx1"/>
                </a:solidFill>
                <a:effectLst/>
                <a:latin typeface="+mn-lt"/>
                <a:ea typeface="+mn-ea"/>
                <a:cs typeface="+mn-cs"/>
              </a:rPr>
              <a:t>Ray et al</a:t>
            </a:r>
            <a:r>
              <a:rPr lang="en-GB" sz="1200" kern="1200" dirty="0" smtClean="0">
                <a:solidFill>
                  <a:schemeClr val="tx1"/>
                </a:solidFill>
                <a:effectLst/>
                <a:latin typeface="+mn-lt"/>
                <a:ea typeface="+mn-ea"/>
                <a:cs typeface="+mn-cs"/>
              </a:rPr>
              <a:t> should be considered to aid the process. This should involve children, young people and their families as key partners in any development</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Ray S et al. 2018. Towards developing an ethical framework for decision-making in LTV in children. Archives of Disease in Childhood. 103(11): 1080–1084</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i="1" kern="1200" dirty="0" smtClean="0">
                <a:solidFill>
                  <a:schemeClr val="tx1"/>
                </a:solidFill>
                <a:effectLst/>
                <a:latin typeface="+mn-lt"/>
                <a:ea typeface="+mn-ea"/>
                <a:cs typeface="+mn-cs"/>
              </a:rPr>
              <a:t>Target audiences: Children and Young People, Families, Service Planners/Commissioners</a:t>
            </a:r>
            <a:r>
              <a:rPr lang="en-GB" sz="1200" i="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and Trust/Health Board Executive Committees</a:t>
            </a:r>
            <a:r>
              <a:rPr lang="en-GB" sz="1200" i="1" kern="1200" dirty="0" smtClean="0">
                <a:solidFill>
                  <a:schemeClr val="tx1"/>
                </a:solidFill>
                <a:effectLst/>
                <a:latin typeface="+mn-lt"/>
                <a:ea typeface="+mn-ea"/>
                <a:cs typeface="+mn-cs"/>
              </a:rPr>
              <a:t> with support from LTV Services, Social Care and Hospice/Respite Care, General Practice, Palliative Care, Medical and Surgical Royal Colleges, Clinical Networks, NHS England and the Departments of Health in the Welsh, Scottish Government and Northern Ireland Governments</a:t>
            </a:r>
            <a:endParaRPr lang="en-US"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Children and Young People, Families, LTV services and Trust/Health Board Executive Committees </a:t>
            </a:r>
            <a:r>
              <a:rPr lang="en-GB" sz="1200" b="0" i="1" kern="1200" dirty="0" smtClean="0">
                <a:solidFill>
                  <a:schemeClr val="tx1"/>
                </a:solidFill>
                <a:effectLst/>
                <a:latin typeface="+mn-lt"/>
                <a:ea typeface="+mn-ea"/>
                <a:cs typeface="+mn-cs"/>
              </a:rPr>
              <a:t>with support from Clinical Directors, Healthcare Professionals in </a:t>
            </a:r>
            <a:r>
              <a:rPr lang="en-GB" sz="1200" b="0" i="1" kern="1200" dirty="0" smtClean="0">
                <a:solidFill>
                  <a:schemeClr val="tx1"/>
                </a:solidFill>
                <a:effectLst/>
                <a:latin typeface="+mn-lt"/>
                <a:ea typeface="+mn-ea"/>
                <a:cs typeface="+mn-cs"/>
              </a:rPr>
              <a:t>all hospitals</a:t>
            </a:r>
            <a:r>
              <a:rPr lang="en-GB" sz="1200" b="0" i="1" kern="1200" baseline="0" dirty="0" smtClean="0">
                <a:solidFill>
                  <a:schemeClr val="tx1"/>
                </a:solidFill>
                <a:effectLst/>
                <a:latin typeface="+mn-lt"/>
                <a:ea typeface="+mn-ea"/>
                <a:cs typeface="+mn-cs"/>
              </a:rPr>
              <a:t> (including those that are not LTV centres)</a:t>
            </a:r>
            <a:r>
              <a:rPr lang="en-GB" sz="1200" b="0" i="1"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Social Care, Primary Care and Service Planners/Commissioners</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1429092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effectLst/>
                <a:latin typeface="+mn-lt"/>
                <a:ea typeface="+mn-ea"/>
                <a:cs typeface="+mn-cs"/>
              </a:rPr>
              <a:t> </a:t>
            </a: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Health Education England, NHS Education for Scotland, Health Education and Improvement Wales and Department of Health Northern Ireland </a:t>
            </a:r>
            <a:r>
              <a:rPr lang="en-GB" sz="1200" b="0" i="1" kern="1200" dirty="0" smtClean="0">
                <a:solidFill>
                  <a:schemeClr val="tx1"/>
                </a:solidFill>
                <a:effectLst/>
                <a:latin typeface="+mn-lt"/>
                <a:ea typeface="+mn-ea"/>
                <a:cs typeface="+mn-cs"/>
              </a:rPr>
              <a:t>with support from, Children and Young People, Families, LTV Services, Medical Royal Colleges, Specialty Associations, Service Planners/Commissioners and Third Sector Organisations</a:t>
            </a:r>
            <a:endParaRPr lang="en-GB" b="0" dirty="0" smtClean="0"/>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3960721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Service Planners/Commissioners and LTV Services</a:t>
            </a:r>
            <a:endParaRPr lang="en-GB" dirty="0" smtClean="0"/>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2052464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LTV Services </a:t>
            </a:r>
            <a:r>
              <a:rPr lang="en-GB" sz="1200" b="0" i="1" kern="1200" dirty="0" smtClean="0">
                <a:solidFill>
                  <a:schemeClr val="tx1"/>
                </a:solidFill>
                <a:effectLst/>
                <a:latin typeface="+mn-lt"/>
                <a:ea typeface="+mn-ea"/>
                <a:cs typeface="+mn-cs"/>
              </a:rPr>
              <a:t>with support from Healthcare Professionals in </a:t>
            </a:r>
            <a:r>
              <a:rPr lang="en-GB" sz="1200" b="0" i="1" kern="1200" dirty="0" smtClean="0">
                <a:solidFill>
                  <a:schemeClr val="tx1"/>
                </a:solidFill>
                <a:effectLst/>
                <a:latin typeface="+mn-lt"/>
                <a:ea typeface="+mn-ea"/>
                <a:cs typeface="+mn-cs"/>
              </a:rPr>
              <a:t>all hospitals</a:t>
            </a:r>
            <a:r>
              <a:rPr lang="en-GB" sz="1200" b="0" i="1" kern="1200" baseline="0" dirty="0" smtClean="0">
                <a:solidFill>
                  <a:schemeClr val="tx1"/>
                </a:solidFill>
                <a:effectLst/>
                <a:latin typeface="+mn-lt"/>
                <a:ea typeface="+mn-ea"/>
                <a:cs typeface="+mn-cs"/>
              </a:rPr>
              <a:t> (including those that are not LTV centres)</a:t>
            </a:r>
            <a:r>
              <a:rPr lang="en-GB" sz="1200" b="0" i="1"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Service Users and Third Sector Organisations</a:t>
            </a:r>
            <a:endParaRPr lang="en-GB" b="0" dirty="0" smtClean="0"/>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391062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Trust/Health Board Executive Committees </a:t>
            </a:r>
            <a:r>
              <a:rPr lang="en-GB" sz="1200" b="0" i="1" kern="1200" dirty="0" smtClean="0">
                <a:solidFill>
                  <a:schemeClr val="tx1"/>
                </a:solidFill>
                <a:effectLst/>
                <a:latin typeface="+mn-lt"/>
                <a:ea typeface="+mn-ea"/>
                <a:cs typeface="+mn-cs"/>
              </a:rPr>
              <a:t>with support from LTV Services, Emergency Care, Ambulance Trusts, Critical Care Services and Healthcare Professionals in </a:t>
            </a:r>
            <a:r>
              <a:rPr lang="en-GB" sz="1200" b="0" i="1" kern="1200" dirty="0" smtClean="0">
                <a:solidFill>
                  <a:schemeClr val="tx1"/>
                </a:solidFill>
                <a:effectLst/>
                <a:latin typeface="+mn-lt"/>
                <a:ea typeface="+mn-ea"/>
                <a:cs typeface="+mn-cs"/>
              </a:rPr>
              <a:t>all hospitals</a:t>
            </a:r>
            <a:r>
              <a:rPr lang="en-GB" sz="1200" b="0" i="1" kern="1200" baseline="0" dirty="0" smtClean="0">
                <a:solidFill>
                  <a:schemeClr val="tx1"/>
                </a:solidFill>
                <a:effectLst/>
                <a:latin typeface="+mn-lt"/>
                <a:ea typeface="+mn-ea"/>
                <a:cs typeface="+mn-cs"/>
              </a:rPr>
              <a:t> (including those that are not LTV centres)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4153536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Healthcare Professionals in </a:t>
            </a:r>
            <a:r>
              <a:rPr lang="en-GB" sz="1200" b="1" i="1" kern="1200" dirty="0" smtClean="0">
                <a:solidFill>
                  <a:schemeClr val="tx1"/>
                </a:solidFill>
                <a:effectLst/>
                <a:latin typeface="+mn-lt"/>
                <a:ea typeface="+mn-ea"/>
                <a:cs typeface="+mn-cs"/>
              </a:rPr>
              <a:t>all hospitals</a:t>
            </a:r>
            <a:r>
              <a:rPr lang="en-GB" sz="1200" b="1" i="1" kern="1200" baseline="0" dirty="0" smtClean="0">
                <a:solidFill>
                  <a:schemeClr val="tx1"/>
                </a:solidFill>
                <a:effectLst/>
                <a:latin typeface="+mn-lt"/>
                <a:ea typeface="+mn-ea"/>
                <a:cs typeface="+mn-cs"/>
              </a:rPr>
              <a:t> (including those that are not LTV centres) </a:t>
            </a:r>
            <a:r>
              <a:rPr lang="en-GB" sz="1200" b="0" i="1" kern="1200" dirty="0" smtClean="0">
                <a:solidFill>
                  <a:schemeClr val="tx1"/>
                </a:solidFill>
                <a:effectLst/>
                <a:latin typeface="+mn-lt"/>
                <a:ea typeface="+mn-ea"/>
                <a:cs typeface="+mn-cs"/>
              </a:rPr>
              <a:t>with </a:t>
            </a:r>
            <a:r>
              <a:rPr lang="en-GB" sz="1200" b="0" i="1" kern="1200" dirty="0" smtClean="0">
                <a:solidFill>
                  <a:schemeClr val="tx1"/>
                </a:solidFill>
                <a:effectLst/>
                <a:latin typeface="+mn-lt"/>
                <a:ea typeface="+mn-ea"/>
                <a:cs typeface="+mn-cs"/>
              </a:rPr>
              <a:t>support from Respiratory Clinicians, LTV Services and Critical Care Services</a:t>
            </a:r>
            <a:endParaRPr lang="en-GB" b="0" dirty="0" smtClean="0"/>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1416766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a:t>
            </a:r>
            <a:r>
              <a:rPr lang="en-GB" b="1" dirty="0" smtClean="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The</a:t>
            </a:r>
            <a:r>
              <a:rPr lang="en-US" b="0" baseline="0" dirty="0" smtClean="0"/>
              <a:t> study looked at children and young people, both newly initiated and established on LTV, who had been on ventilation</a:t>
            </a:r>
            <a:r>
              <a:rPr lang="en-US" b="0" dirty="0" smtClean="0"/>
              <a:t> ‘every day for 3 months (invasive and non-invasive) where the intention was to maintain them at home on continued ventilator support (not home oxygen). Their quality care was reviewed across a number of settings along the care pathway including:</a:t>
            </a:r>
            <a:r>
              <a:rPr lang="en-US" b="0" baseline="0" dirty="0" smtClean="0"/>
              <a:t> inpatient, follow-up and community care.</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LTV Services </a:t>
            </a:r>
            <a:r>
              <a:rPr lang="en-GB" sz="1200" b="0" i="1" kern="1200" dirty="0" smtClean="0">
                <a:solidFill>
                  <a:schemeClr val="tx1"/>
                </a:solidFill>
                <a:effectLst/>
                <a:latin typeface="+mn-lt"/>
                <a:ea typeface="+mn-ea"/>
                <a:cs typeface="+mn-cs"/>
              </a:rPr>
              <a:t>with support from Healthcare Professionals in </a:t>
            </a:r>
            <a:r>
              <a:rPr lang="en-GB" sz="1200" b="0" i="1" kern="1200" dirty="0" smtClean="0">
                <a:solidFill>
                  <a:schemeClr val="tx1"/>
                </a:solidFill>
                <a:effectLst/>
                <a:latin typeface="+mn-lt"/>
                <a:ea typeface="+mn-ea"/>
                <a:cs typeface="+mn-cs"/>
              </a:rPr>
              <a:t>all hospitals</a:t>
            </a:r>
            <a:r>
              <a:rPr lang="en-GB" sz="1200" b="0" i="1" kern="1200" baseline="0" dirty="0" smtClean="0">
                <a:solidFill>
                  <a:schemeClr val="tx1"/>
                </a:solidFill>
                <a:effectLst/>
                <a:latin typeface="+mn-lt"/>
                <a:ea typeface="+mn-ea"/>
                <a:cs typeface="+mn-cs"/>
              </a:rPr>
              <a:t> (including those that are not LTV centres)</a:t>
            </a:r>
            <a:r>
              <a:rPr lang="en-GB" sz="1200" b="0" i="1"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Primary Care and Social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1433650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Target audiences: LTV Services </a:t>
            </a:r>
            <a:r>
              <a:rPr lang="en-GB" sz="1200" b="0" i="1" kern="1200" dirty="0" smtClean="0">
                <a:solidFill>
                  <a:schemeClr val="tx1"/>
                </a:solidFill>
                <a:effectLst/>
                <a:latin typeface="+mn-lt"/>
                <a:ea typeface="+mn-ea"/>
                <a:cs typeface="+mn-cs"/>
              </a:rPr>
              <a:t>with support from Healthcare Professionals in </a:t>
            </a:r>
            <a:r>
              <a:rPr lang="en-GB" sz="1200" b="0" i="1" kern="1200" dirty="0" smtClean="0">
                <a:solidFill>
                  <a:schemeClr val="tx1"/>
                </a:solidFill>
                <a:effectLst/>
                <a:latin typeface="+mn-lt"/>
                <a:ea typeface="+mn-ea"/>
                <a:cs typeface="+mn-cs"/>
              </a:rPr>
              <a:t>all hospitals</a:t>
            </a:r>
            <a:r>
              <a:rPr lang="en-GB" sz="1200" b="0" i="1" kern="1200" baseline="0" dirty="0" smtClean="0">
                <a:solidFill>
                  <a:schemeClr val="tx1"/>
                </a:solidFill>
                <a:effectLst/>
                <a:latin typeface="+mn-lt"/>
                <a:ea typeface="+mn-ea"/>
                <a:cs typeface="+mn-cs"/>
              </a:rPr>
              <a:t> (including those that are not LTV centres)</a:t>
            </a:r>
            <a:r>
              <a:rPr lang="en-GB" sz="1200" b="0" i="1"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Primary Care and Social Care </a:t>
            </a:r>
            <a:endParaRPr lang="en-GB" b="0" dirty="0" smtClean="0"/>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959524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829954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560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t>1. Number of children and young</a:t>
            </a:r>
            <a:r>
              <a:rPr lang="en-US" b="0" baseline="0" dirty="0" smtClean="0"/>
              <a:t> people: </a:t>
            </a:r>
            <a:r>
              <a:rPr lang="en-US" b="0" dirty="0" smtClean="0"/>
              <a:t>Study contacts in each participating</a:t>
            </a:r>
            <a:r>
              <a:rPr lang="en-US" b="0" baseline="0" dirty="0" smtClean="0"/>
              <a:t> hospital collated the details of all patients under their Trust/Health Board’s care over the study period, whether admitted or under the care of their LTV service.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smtClean="0"/>
          </a:p>
          <a:p>
            <a:r>
              <a:rPr lang="en-GB" sz="1200" kern="1200" dirty="0" smtClean="0">
                <a:solidFill>
                  <a:schemeClr val="tx1"/>
                </a:solidFill>
                <a:effectLst/>
                <a:latin typeface="+mn-lt"/>
                <a:ea typeface="+mn-ea"/>
                <a:cs typeface="+mn-cs"/>
              </a:rPr>
              <a:t>2. Sampled study population: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From the whole study population two groups were sampled for more detailed review:</a:t>
            </a:r>
          </a:p>
          <a:p>
            <a:pPr lvl="0"/>
            <a:r>
              <a:rPr lang="en-GB" sz="1200" i="1" kern="1200" dirty="0" smtClean="0">
                <a:solidFill>
                  <a:schemeClr val="tx1"/>
                </a:solidFill>
                <a:effectLst/>
                <a:latin typeface="+mn-lt"/>
                <a:ea typeface="+mn-ea"/>
                <a:cs typeface="+mn-cs"/>
              </a:rPr>
              <a:t>	People who were already </a:t>
            </a:r>
            <a:r>
              <a:rPr lang="en-GB" sz="1200" i="1" u="sng" kern="1200" dirty="0" smtClean="0">
                <a:solidFill>
                  <a:schemeClr val="tx1"/>
                </a:solidFill>
                <a:effectLst/>
                <a:latin typeface="+mn-lt"/>
                <a:ea typeface="+mn-ea"/>
                <a:cs typeface="+mn-cs"/>
              </a:rPr>
              <a:t>established</a:t>
            </a:r>
            <a:r>
              <a:rPr lang="en-GB" sz="1200" i="1" kern="1200" dirty="0" smtClean="0">
                <a:solidFill>
                  <a:schemeClr val="tx1"/>
                </a:solidFill>
                <a:effectLst/>
                <a:latin typeface="+mn-lt"/>
                <a:ea typeface="+mn-ea"/>
                <a:cs typeface="+mn-cs"/>
              </a:rPr>
              <a:t> on LTV: </a:t>
            </a:r>
            <a:r>
              <a:rPr lang="en-GB" sz="1200" i="0" kern="1200" dirty="0" smtClean="0">
                <a:solidFill>
                  <a:schemeClr val="tx1"/>
                </a:solidFill>
                <a:effectLst/>
                <a:latin typeface="+mn-lt"/>
                <a:ea typeface="+mn-ea"/>
                <a:cs typeface="+mn-cs"/>
              </a:rPr>
              <a:t>(LTV initiated</a:t>
            </a:r>
            <a:r>
              <a:rPr lang="en-GB" sz="1200" i="0" kern="1200" baseline="0" dirty="0" smtClean="0">
                <a:solidFill>
                  <a:schemeClr val="tx1"/>
                </a:solidFill>
                <a:effectLst/>
                <a:latin typeface="+mn-lt"/>
                <a:ea typeface="+mn-ea"/>
                <a:cs typeface="+mn-cs"/>
              </a:rPr>
              <a:t> prior to 1</a:t>
            </a:r>
            <a:r>
              <a:rPr lang="en-GB" sz="1200" i="0" kern="1200" baseline="30000" dirty="0" smtClean="0">
                <a:solidFill>
                  <a:schemeClr val="tx1"/>
                </a:solidFill>
                <a:effectLst/>
                <a:latin typeface="+mn-lt"/>
                <a:ea typeface="+mn-ea"/>
                <a:cs typeface="+mn-cs"/>
              </a:rPr>
              <a:t>st</a:t>
            </a:r>
            <a:r>
              <a:rPr lang="en-GB" sz="1200" i="0" kern="1200" baseline="0" dirty="0" smtClean="0">
                <a:solidFill>
                  <a:schemeClr val="tx1"/>
                </a:solidFill>
                <a:effectLst/>
                <a:latin typeface="+mn-lt"/>
                <a:ea typeface="+mn-ea"/>
                <a:cs typeface="+mn-cs"/>
              </a:rPr>
              <a:t> April 2016)</a:t>
            </a:r>
            <a:endParaRPr lang="en-GB" sz="1200" i="0" kern="1200" dirty="0" smtClean="0">
              <a:solidFill>
                <a:schemeClr val="tx1"/>
              </a:solidFill>
              <a:effectLst/>
              <a:latin typeface="+mn-lt"/>
              <a:ea typeface="+mn-ea"/>
              <a:cs typeface="+mn-cs"/>
            </a:endParaRPr>
          </a:p>
          <a:p>
            <a:pPr lvl="0"/>
            <a:r>
              <a:rPr lang="en-GB" sz="1200" b="0" i="1" kern="1200" dirty="0" smtClean="0">
                <a:solidFill>
                  <a:schemeClr val="tx1"/>
                </a:solidFill>
                <a:effectLst/>
                <a:latin typeface="+mn-lt"/>
                <a:ea typeface="+mn-ea"/>
                <a:cs typeface="+mn-cs"/>
              </a:rPr>
              <a:t>	</a:t>
            </a:r>
            <a:r>
              <a:rPr lang="en-GB" sz="1200" b="0" i="1" u="sng" kern="1200" dirty="0" smtClean="0">
                <a:solidFill>
                  <a:schemeClr val="tx1"/>
                </a:solidFill>
                <a:effectLst/>
                <a:latin typeface="+mn-lt"/>
                <a:ea typeface="+mn-ea"/>
                <a:cs typeface="+mn-cs"/>
              </a:rPr>
              <a:t>New</a:t>
            </a:r>
            <a:r>
              <a:rPr lang="en-GB" sz="1200" b="0" i="1" kern="1200" dirty="0" smtClean="0">
                <a:solidFill>
                  <a:schemeClr val="tx1"/>
                </a:solidFill>
                <a:effectLst/>
                <a:latin typeface="+mn-lt"/>
                <a:ea typeface="+mn-ea"/>
                <a:cs typeface="+mn-cs"/>
              </a:rPr>
              <a:t> tracheostomy insertion</a:t>
            </a:r>
            <a:r>
              <a:rPr lang="en-GB" sz="1200" b="0" kern="1200" dirty="0" smtClean="0">
                <a:solidFill>
                  <a:schemeClr val="tx1"/>
                </a:solidFill>
                <a:effectLst/>
                <a:latin typeface="+mn-lt"/>
                <a:ea typeface="+mn-ea"/>
                <a:cs typeface="+mn-cs"/>
              </a:rPr>
              <a:t>: (tracheostomy inserted between the 1</a:t>
            </a:r>
            <a:r>
              <a:rPr lang="en-GB" sz="1200" b="0" kern="1200" baseline="30000" dirty="0" smtClean="0">
                <a:solidFill>
                  <a:schemeClr val="tx1"/>
                </a:solidFill>
                <a:effectLst/>
                <a:latin typeface="+mn-lt"/>
                <a:ea typeface="+mn-ea"/>
                <a:cs typeface="+mn-cs"/>
              </a:rPr>
              <a:t>st</a:t>
            </a:r>
            <a:r>
              <a:rPr lang="en-GB" sz="1200" b="0" kern="1200" dirty="0" smtClean="0">
                <a:solidFill>
                  <a:schemeClr val="tx1"/>
                </a:solidFill>
                <a:effectLst/>
                <a:latin typeface="+mn-lt"/>
                <a:ea typeface="+mn-ea"/>
                <a:cs typeface="+mn-cs"/>
              </a:rPr>
              <a:t> April 2016 – 31</a:t>
            </a:r>
            <a:r>
              <a:rPr lang="en-GB" sz="1200" b="0" kern="1200" baseline="30000" dirty="0" smtClean="0">
                <a:solidFill>
                  <a:schemeClr val="tx1"/>
                </a:solidFill>
                <a:effectLst/>
                <a:latin typeface="+mn-lt"/>
                <a:ea typeface="+mn-ea"/>
                <a:cs typeface="+mn-cs"/>
              </a:rPr>
              <a:t>st</a:t>
            </a:r>
            <a:r>
              <a:rPr lang="en-GB" sz="1200" b="0" kern="1200" dirty="0" smtClean="0">
                <a:solidFill>
                  <a:schemeClr val="tx1"/>
                </a:solidFill>
                <a:effectLst/>
                <a:latin typeface="+mn-lt"/>
                <a:ea typeface="+mn-ea"/>
                <a:cs typeface="+mn-cs"/>
              </a:rPr>
              <a:t> March 2018)</a:t>
            </a:r>
            <a:endParaRPr lang="en-GB" sz="1200" b="0" kern="1200" dirty="0">
              <a:solidFill>
                <a:schemeClr val="tx1"/>
              </a:solidFill>
              <a:effectLst/>
              <a:latin typeface="+mn-lt"/>
              <a:ea typeface="+mn-ea"/>
              <a:cs typeface="+mn-cs"/>
            </a:endParaRPr>
          </a:p>
          <a:p>
            <a:pPr lvl="0"/>
            <a:endParaRPr lang="en-GB" sz="1200" b="0" kern="1200" dirty="0" smtClean="0">
              <a:solidFill>
                <a:schemeClr val="tx1"/>
              </a:solidFill>
              <a:effectLst/>
              <a:latin typeface="+mn-lt"/>
              <a:ea typeface="+mn-ea"/>
              <a:cs typeface="+mn-cs"/>
            </a:endParaRPr>
          </a:p>
          <a:p>
            <a:pPr lvl="0"/>
            <a:r>
              <a:rPr lang="en-GB" sz="1200" b="0" u="sng" kern="1200" dirty="0" smtClean="0">
                <a:solidFill>
                  <a:schemeClr val="tx1"/>
                </a:solidFill>
                <a:effectLst/>
                <a:latin typeface="+mn-lt"/>
                <a:ea typeface="+mn-ea"/>
                <a:cs typeface="+mn-cs"/>
              </a:rPr>
              <a:t>Established patients</a:t>
            </a:r>
          </a:p>
          <a:p>
            <a:pPr lvl="0"/>
            <a:r>
              <a:rPr lang="en-GB" sz="1200" b="0" u="none" kern="1200" dirty="0" smtClean="0">
                <a:solidFill>
                  <a:schemeClr val="tx1"/>
                </a:solidFill>
                <a:effectLst/>
                <a:latin typeface="+mn-lt"/>
                <a:ea typeface="+mn-ea"/>
                <a:cs typeface="+mn-cs"/>
              </a:rPr>
              <a:t>	Lead clinician</a:t>
            </a:r>
            <a:r>
              <a:rPr lang="en-GB" sz="1200" b="0" u="none" kern="1200" baseline="0" dirty="0" smtClean="0">
                <a:solidFill>
                  <a:schemeClr val="tx1"/>
                </a:solidFill>
                <a:effectLst/>
                <a:latin typeface="+mn-lt"/>
                <a:ea typeface="+mn-ea"/>
                <a:cs typeface="+mn-cs"/>
              </a:rPr>
              <a:t> questionnaire – all patients</a:t>
            </a:r>
          </a:p>
          <a:p>
            <a:pPr lvl="0"/>
            <a:r>
              <a:rPr lang="en-GB" sz="1200" b="0" u="none" kern="1200" baseline="0" dirty="0" smtClean="0">
                <a:solidFill>
                  <a:schemeClr val="tx1"/>
                </a:solidFill>
                <a:effectLst/>
                <a:latin typeface="+mn-lt"/>
                <a:ea typeface="+mn-ea"/>
                <a:cs typeface="+mn-cs"/>
              </a:rPr>
              <a:t>	Community team clinical questionnaire – all patients (where it could be identified)</a:t>
            </a:r>
          </a:p>
          <a:p>
            <a:pPr lvl="0"/>
            <a:r>
              <a:rPr lang="en-GB" sz="1200" b="0" u="none" kern="1200" baseline="0" dirty="0" smtClean="0">
                <a:solidFill>
                  <a:schemeClr val="tx1"/>
                </a:solidFill>
                <a:effectLst/>
                <a:latin typeface="+mn-lt"/>
                <a:ea typeface="+mn-ea"/>
                <a:cs typeface="+mn-cs"/>
              </a:rPr>
              <a:t>	Acute admission questionnaire - &amp; case notes – only where the patient was admitted to hospital between 1</a:t>
            </a:r>
            <a:r>
              <a:rPr lang="en-GB" sz="1200" b="0" u="none" kern="1200" baseline="30000" dirty="0" smtClean="0">
                <a:solidFill>
                  <a:schemeClr val="tx1"/>
                </a:solidFill>
                <a:effectLst/>
                <a:latin typeface="+mn-lt"/>
                <a:ea typeface="+mn-ea"/>
                <a:cs typeface="+mn-cs"/>
              </a:rPr>
              <a:t>st</a:t>
            </a:r>
            <a:r>
              <a:rPr lang="en-GB" sz="1200" b="0" u="none" kern="1200" baseline="0" dirty="0" smtClean="0">
                <a:solidFill>
                  <a:schemeClr val="tx1"/>
                </a:solidFill>
                <a:effectLst/>
                <a:latin typeface="+mn-lt"/>
                <a:ea typeface="+mn-ea"/>
                <a:cs typeface="+mn-cs"/>
              </a:rPr>
              <a:t> April 2016 – 31</a:t>
            </a:r>
            <a:r>
              <a:rPr lang="en-GB" sz="1200" b="0" u="none" kern="1200" baseline="30000" dirty="0" smtClean="0">
                <a:solidFill>
                  <a:schemeClr val="tx1"/>
                </a:solidFill>
                <a:effectLst/>
                <a:latin typeface="+mn-lt"/>
                <a:ea typeface="+mn-ea"/>
                <a:cs typeface="+mn-cs"/>
              </a:rPr>
              <a:t>st</a:t>
            </a:r>
            <a:r>
              <a:rPr lang="en-GB" sz="1200" b="0" u="none" kern="1200" baseline="0" dirty="0" smtClean="0">
                <a:solidFill>
                  <a:schemeClr val="tx1"/>
                </a:solidFill>
                <a:effectLst/>
                <a:latin typeface="+mn-lt"/>
                <a:ea typeface="+mn-ea"/>
                <a:cs typeface="+mn-cs"/>
              </a:rPr>
              <a:t> March 2018</a:t>
            </a:r>
          </a:p>
          <a:p>
            <a:pPr lvl="0"/>
            <a:endParaRPr lang="en-GB" sz="1200" b="0" u="none" kern="1200" baseline="0" dirty="0" smtClean="0">
              <a:solidFill>
                <a:schemeClr val="tx1"/>
              </a:solidFill>
              <a:effectLst/>
              <a:latin typeface="+mn-lt"/>
              <a:ea typeface="+mn-ea"/>
              <a:cs typeface="+mn-cs"/>
            </a:endParaRPr>
          </a:p>
          <a:p>
            <a:pPr lvl="0"/>
            <a:r>
              <a:rPr lang="en-GB" sz="1200" b="0" u="sng" kern="1200" baseline="0" dirty="0" smtClean="0">
                <a:solidFill>
                  <a:schemeClr val="tx1"/>
                </a:solidFill>
                <a:effectLst/>
                <a:latin typeface="+mn-lt"/>
                <a:ea typeface="+mn-ea"/>
                <a:cs typeface="+mn-cs"/>
              </a:rPr>
              <a:t>New initiations</a:t>
            </a:r>
          </a:p>
          <a:p>
            <a:pPr lvl="0"/>
            <a:r>
              <a:rPr lang="en-GB" sz="1200" b="0" u="none" kern="1200" baseline="0" dirty="0" smtClean="0">
                <a:solidFill>
                  <a:schemeClr val="tx1"/>
                </a:solidFill>
                <a:effectLst/>
                <a:latin typeface="+mn-lt"/>
                <a:ea typeface="+mn-ea"/>
                <a:cs typeface="+mn-cs"/>
              </a:rPr>
              <a:t>	Tracheostomy insertion questionnaire</a:t>
            </a:r>
            <a:endParaRPr lang="en-GB" sz="1200" b="0" u="non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36889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smtClean="0"/>
              <a:t>3. Organisational data:</a:t>
            </a:r>
            <a:r>
              <a:rPr lang="en-GB" b="0" baseline="0" dirty="0" smtClean="0"/>
              <a:t> hospitals defined themselves whether they provided paediatric and/or adult services and completed the questionnaire(s) accordingly. This was sent to both acute and community organisations.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u="non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u="none" kern="1200" baseline="0" dirty="0" smtClean="0">
                <a:solidFill>
                  <a:schemeClr val="tx1"/>
                </a:solidFill>
                <a:effectLst/>
                <a:latin typeface="+mn-lt"/>
                <a:ea typeface="+mn-ea"/>
                <a:cs typeface="+mn-cs"/>
              </a:rPr>
              <a:t>4. No additional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u="non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u="none" kern="1200" baseline="0" dirty="0" smtClean="0">
                <a:solidFill>
                  <a:schemeClr val="tx1"/>
                </a:solidFill>
                <a:effectLst/>
                <a:latin typeface="+mn-lt"/>
                <a:ea typeface="+mn-ea"/>
                <a:cs typeface="+mn-cs"/>
              </a:rPr>
              <a:t>5. No additional notes</a:t>
            </a:r>
            <a:endParaRPr lang="en-GB" sz="1200" b="0" u="non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172713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a:t>
            </a:r>
            <a:r>
              <a:rPr lang="en-GB" b="1" dirty="0" smtClean="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3,061</a:t>
            </a:r>
            <a:r>
              <a:rPr lang="en-GB" b="0" baseline="0" dirty="0" smtClean="0"/>
              <a:t> patients were reported to be receiving LTV from 113 hospitals within 94 Trusts/Health Boards. This is likely to be an under-representation due to the absence of coding for LTV, which meant there was no way of easily identifying these patients, especially those who had transitioned to adult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lvl="0"/>
            <a:r>
              <a:rPr lang="en-GB" sz="1600" kern="1200" dirty="0" smtClean="0">
                <a:solidFill>
                  <a:schemeClr val="tx1"/>
                </a:solidFill>
                <a:latin typeface="+mn-lt"/>
                <a:ea typeface="+mn-ea"/>
                <a:cs typeface="+mn-cs"/>
              </a:rPr>
              <a:t>Out of 3,061 people receiving LTV</a:t>
            </a:r>
            <a:r>
              <a:rPr lang="en-GB" sz="16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(likely to be an under-representation based on the absence of coding), 473 </a:t>
            </a:r>
            <a:r>
              <a:rPr lang="en-GB" sz="1200" kern="1200" baseline="0" dirty="0" smtClean="0">
                <a:solidFill>
                  <a:schemeClr val="tx1"/>
                </a:solidFill>
                <a:latin typeface="+mn-lt"/>
                <a:ea typeface="+mn-ea"/>
                <a:cs typeface="+mn-cs"/>
              </a:rPr>
              <a:t>patients were selected for review. Of those 231 were selected for the case note review and 149 sets of case notes were received.</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a:t>
            </a:r>
            <a:r>
              <a:rPr lang="en-GB" b="1" dirty="0" smtClean="0"/>
              <a:t>notes:</a:t>
            </a:r>
          </a:p>
          <a:p>
            <a:pPr lvl="0"/>
            <a:r>
              <a:rPr lang="en-GB" sz="1600" kern="1200" dirty="0" smtClean="0">
                <a:solidFill>
                  <a:schemeClr val="tx1"/>
                </a:solidFill>
                <a:latin typeface="+mn-lt"/>
                <a:ea typeface="+mn-ea"/>
                <a:cs typeface="+mn-cs"/>
              </a:rPr>
              <a:t>Out of 3,061 people receiving LTV</a:t>
            </a:r>
            <a:r>
              <a:rPr lang="en-GB" sz="16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473 </a:t>
            </a:r>
            <a:r>
              <a:rPr lang="en-GB" sz="1200" kern="1200" baseline="0" dirty="0" smtClean="0">
                <a:solidFill>
                  <a:schemeClr val="tx1"/>
                </a:solidFill>
                <a:latin typeface="+mn-lt"/>
                <a:ea typeface="+mn-ea"/>
                <a:cs typeface="+mn-cs"/>
              </a:rPr>
              <a:t>patients were selected for review. </a:t>
            </a:r>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772208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r>
              <a:rPr lang="en-GB" b="1" dirty="0" smtClean="0"/>
              <a:t>:</a:t>
            </a: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Case note reviewers assessed the overall</a:t>
            </a:r>
            <a:r>
              <a:rPr lang="en-GB" b="0" baseline="0" dirty="0" smtClean="0"/>
              <a:t> quality of care for each case.  T</a:t>
            </a:r>
            <a:r>
              <a:rPr lang="en-GB" b="0" dirty="0" smtClean="0"/>
              <a:t>he overall quality of LTV care was stated to be good in 44/144 (30.6%) cases reviewed. Room for improvement was identified in clinical care alone in 44/144 (30.6%) cases, organisational care alone in 10/144 (6.9%) cases and both clinical and organisational care in 37/144 (25.7%) cases. In 9/144 (6.3%) cases reviewed care was reported to be less than satisfactory.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Five key messages agreed as the</a:t>
            </a:r>
            <a:r>
              <a:rPr lang="en-GB" baseline="0" dirty="0" smtClean="0"/>
              <a:t> primary focus for action have been derived from 11 recommendations</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 </a:t>
            </a:r>
            <a:r>
              <a:rPr lang="en-GB" dirty="0" smtClean="0"/>
              <a:t>Service planning: The aim</a:t>
            </a:r>
            <a:r>
              <a:rPr lang="en-GB" baseline="0" dirty="0" smtClean="0"/>
              <a:t> of formalisation would be to reduce variability in access to services; to facilitate discharge, to enable respite care, and to simplify equipment purchasing and servicing arrangements </a:t>
            </a:r>
          </a:p>
          <a:p>
            <a:pPr marL="0" marR="0" lvl="0" indent="0" algn="l" defTabSz="914400" rtl="0" eaLnBrk="1" fontAlgn="auto" latinLnBrk="0" hangingPunct="1">
              <a:lnSpc>
                <a:spcPct val="100000"/>
              </a:lnSpc>
              <a:spcBef>
                <a:spcPts val="0"/>
              </a:spcBef>
              <a:spcAft>
                <a:spcPts val="0"/>
              </a:spcAft>
              <a:buClrTx/>
              <a:buSzTx/>
              <a:buFontTx/>
              <a:buAutoNum type="arabicPeriod"/>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 No additional notes</a:t>
            </a:r>
          </a:p>
          <a:p>
            <a:pPr marL="0" marR="0" lvl="0" indent="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2817989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3. Emergency healthcare plans: These should provide information</a:t>
            </a:r>
            <a:r>
              <a:rPr lang="en-GB" baseline="0" dirty="0" smtClean="0"/>
              <a:t> about what and who to contact in an emergency and form part of hand-held records that are accessible to all (person receiving LTV, parent carers &amp; health and social care teams)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4. Discharge planning: This should include all </a:t>
            </a:r>
            <a:r>
              <a:rPr lang="en-GB" sz="1200" dirty="0" smtClean="0"/>
              <a:t>relevant members of the integrated care network to enable a prompt and safe discharge. The plan should reflect any changes in respiratory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5. Transition:</a:t>
            </a:r>
            <a:r>
              <a:rPr lang="en-GB" sz="1200" baseline="0" dirty="0" smtClean="0"/>
              <a:t> </a:t>
            </a:r>
            <a:r>
              <a:rPr lang="en-GB" sz="1200" dirty="0" smtClean="0"/>
              <a:t>Effective leadership for planning transition should be encouraged. There should be no gap in the provision of LTV care.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
            </a:r>
            <a:br>
              <a:rPr lang="en-GB" baseline="0" dirty="0" smtClean="0"/>
            </a:br>
            <a:endParaRPr lang="en-GB" baseline="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49459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13/02/2020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cepod.org.uk/2020ltv.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38"/>
            <a:ext cx="7772400" cy="2387600"/>
          </a:xfrm>
        </p:spPr>
        <p:txBody>
          <a:bodyPr>
            <a:normAutofit fontScale="90000"/>
          </a:bodyPr>
          <a:lstStyle/>
          <a:p>
            <a:r>
              <a:rPr lang="en-GB" sz="4800" b="1" dirty="0" smtClean="0"/>
              <a:t>CHILDREN AND YOUNG PEOPLE ON LONG-TERM VENTILATION</a:t>
            </a:r>
            <a:r>
              <a:rPr lang="en-GB" sz="4800" dirty="0" smtClean="0">
                <a:latin typeface="+mn-lt"/>
              </a:rPr>
              <a:t/>
            </a:r>
            <a:br>
              <a:rPr lang="en-GB" sz="4800" dirty="0" smtClean="0">
                <a:latin typeface="+mn-lt"/>
              </a:rPr>
            </a:br>
            <a:r>
              <a:rPr lang="en-GB" sz="2400" dirty="0" smtClean="0">
                <a:latin typeface="+mn-lt"/>
              </a:rPr>
              <a:t/>
            </a:r>
            <a:br>
              <a:rPr lang="en-GB" sz="2400" dirty="0" smtClean="0">
                <a:latin typeface="+mn-lt"/>
              </a:rPr>
            </a:br>
            <a:r>
              <a:rPr lang="en-GB" sz="2400" dirty="0" smtClean="0">
                <a:latin typeface="+mn-lt"/>
              </a:rPr>
              <a:t>A review of the quality of care provided to children and young people aged 0-25 years who were receiving long-term ventilation </a:t>
            </a: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US" sz="4000" dirty="0" smtClean="0"/>
              <a:t>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058779"/>
            <a:ext cx="7788365" cy="5377880"/>
          </a:xfrm>
        </p:spPr>
        <p:txBody>
          <a:bodyPr vert="horz" lIns="91440" tIns="45720" rIns="91440" bIns="45720" rtlCol="0">
            <a:normAutofit/>
          </a:bodyPr>
          <a:lstStyle/>
          <a:p>
            <a:pPr marL="0" indent="0">
              <a:lnSpc>
                <a:spcPct val="100000"/>
              </a:lnSpc>
              <a:spcBef>
                <a:spcPts val="0"/>
              </a:spcBef>
              <a:buNone/>
              <a:defRPr/>
            </a:pPr>
            <a:r>
              <a:rPr lang="en-GB" sz="2400" b="1" dirty="0"/>
              <a:t>Ensure service planning/commissioning of integrated care pathways for long-term ventilation services includes formal contract arrangements and local standardisation where possible.</a:t>
            </a:r>
            <a:r>
              <a:rPr lang="en-GB" sz="2400" dirty="0"/>
              <a:t> </a:t>
            </a:r>
          </a:p>
          <a:p>
            <a:pPr marL="0" indent="0">
              <a:lnSpc>
                <a:spcPct val="100000"/>
              </a:lnSpc>
              <a:spcBef>
                <a:spcPts val="0"/>
              </a:spcBef>
              <a:buNone/>
              <a:defRPr/>
            </a:pPr>
            <a:endParaRPr lang="en-GB" sz="2400" dirty="0" smtClean="0"/>
          </a:p>
          <a:p>
            <a:pPr marL="0" indent="0">
              <a:lnSpc>
                <a:spcPct val="100000"/>
              </a:lnSpc>
              <a:spcBef>
                <a:spcPts val="0"/>
              </a:spcBef>
              <a:buNone/>
              <a:defRPr/>
            </a:pPr>
            <a:r>
              <a:rPr lang="en-GB" sz="2400" dirty="0" smtClean="0"/>
              <a:t>These </a:t>
            </a:r>
            <a:r>
              <a:rPr lang="en-GB" sz="2400" dirty="0"/>
              <a:t>arrangements should bridge child and adult health as well as social care services, respite care and any other partnerships relevant to the local network. Networks should map commissioning arrangements to ensure integration and consistent standards of care and national commissioners should provide a forum to ensure that long-term ventilation provision is considered collectively and delivered to agreed standards</a:t>
            </a:r>
            <a:r>
              <a:rPr lang="en-GB" sz="2400" i="1" dirty="0"/>
              <a:t>.</a:t>
            </a:r>
            <a:endParaRPr lang="en-GB" sz="2400" dirty="0"/>
          </a:p>
          <a:p>
            <a:pPr>
              <a:spcBef>
                <a:spcPts val="0"/>
              </a:spcBef>
            </a:pPr>
            <a:endParaRPr lang="en-GB" sz="2400" dirty="0"/>
          </a:p>
          <a:p>
            <a:pPr marL="0" indent="0">
              <a:lnSpc>
                <a:spcPct val="150000"/>
              </a:lnSpc>
              <a:spcBef>
                <a:spcPts val="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3" y="821093"/>
            <a:ext cx="8181474" cy="5654352"/>
          </a:xfrm>
        </p:spPr>
        <p:txBody>
          <a:bodyPr vert="horz" lIns="91440" tIns="45720" rIns="91440" bIns="45720" rtlCol="0">
            <a:noAutofit/>
          </a:bodyPr>
          <a:lstStyle/>
          <a:p>
            <a:pPr marL="0" indent="0">
              <a:lnSpc>
                <a:spcPct val="100000"/>
              </a:lnSpc>
              <a:spcBef>
                <a:spcPts val="0"/>
              </a:spcBef>
              <a:buClr>
                <a:srgbClr val="DE00A4"/>
              </a:buClr>
              <a:buSzPct val="80000"/>
              <a:buNone/>
            </a:pPr>
            <a:endParaRPr lang="en-GB" sz="2400" b="1" dirty="0" smtClean="0"/>
          </a:p>
          <a:p>
            <a:pPr marL="0" indent="0">
              <a:spcBef>
                <a:spcPts val="0"/>
              </a:spcBef>
              <a:buNone/>
            </a:pPr>
            <a:r>
              <a:rPr lang="en-GB" sz="2400" b="1" dirty="0"/>
              <a:t>Ensure that it is possible to identify all people who are receiving long-term ventilation</a:t>
            </a:r>
            <a:r>
              <a:rPr lang="en-GB" sz="2400" b="1" dirty="0" smtClean="0"/>
              <a:t>.</a:t>
            </a:r>
          </a:p>
          <a:p>
            <a:pPr marL="0" indent="0">
              <a:spcBef>
                <a:spcPts val="0"/>
              </a:spcBef>
              <a:buNone/>
            </a:pPr>
            <a:endParaRPr lang="en-GB" sz="2400" b="1" dirty="0" smtClean="0"/>
          </a:p>
          <a:p>
            <a:pPr marL="914400" lvl="1" indent="-457200">
              <a:spcBef>
                <a:spcPts val="0"/>
              </a:spcBef>
              <a:buFont typeface="+mj-lt"/>
              <a:buAutoNum type="alphaLcParenR"/>
            </a:pPr>
            <a:r>
              <a:rPr lang="en-GB" dirty="0" smtClean="0"/>
              <a:t>Locally </a:t>
            </a:r>
            <a:r>
              <a:rPr lang="en-GB" dirty="0"/>
              <a:t>this should be achieved by implementing/maintaining a database as soon as </a:t>
            </a:r>
            <a:r>
              <a:rPr lang="en-GB" dirty="0" smtClean="0"/>
              <a:t>possible</a:t>
            </a:r>
          </a:p>
          <a:p>
            <a:pPr marL="914400" lvl="1" indent="-457200">
              <a:spcBef>
                <a:spcPts val="0"/>
              </a:spcBef>
              <a:buFont typeface="+mj-lt"/>
              <a:buAutoNum type="alphaLcParenR"/>
            </a:pPr>
            <a:endParaRPr lang="en-GB" dirty="0"/>
          </a:p>
          <a:p>
            <a:pPr marL="914400" lvl="1" indent="-457200">
              <a:spcBef>
                <a:spcPts val="0"/>
              </a:spcBef>
              <a:buFont typeface="+mj-lt"/>
              <a:buAutoNum type="alphaLcParenR"/>
            </a:pPr>
            <a:r>
              <a:rPr lang="en-GB" dirty="0"/>
              <a:t>Nationally this should be achieved by developing procedure codes for long-term ventilation to bring together the local data collection and support a national database to quantify service provision and facilitate quality improvement </a:t>
            </a:r>
          </a:p>
          <a:p>
            <a:pPr marL="0" indent="0">
              <a:spcBef>
                <a:spcPts val="0"/>
              </a:spcBef>
              <a:buNone/>
            </a:pPr>
            <a:endParaRPr lang="en-GB" sz="2400" dirty="0"/>
          </a:p>
          <a:p>
            <a:pPr marL="0" indent="0">
              <a:lnSpc>
                <a:spcPct val="100000"/>
              </a:lnSpc>
              <a:spcBef>
                <a:spcPts val="0"/>
              </a:spcBef>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558" y="877077"/>
            <a:ext cx="8181474" cy="5732269"/>
          </a:xfrm>
        </p:spPr>
        <p:txBody>
          <a:bodyPr vert="horz" lIns="91440" tIns="45720" rIns="91440" bIns="45720" rtlCol="0">
            <a:noAutofit/>
          </a:bodyPr>
          <a:lstStyle/>
          <a:p>
            <a:pPr marL="0" indent="0">
              <a:lnSpc>
                <a:spcPct val="100000"/>
              </a:lnSpc>
              <a:spcBef>
                <a:spcPts val="0"/>
              </a:spcBef>
              <a:buNone/>
            </a:pPr>
            <a:r>
              <a:rPr lang="en-GB" sz="2400" b="1" dirty="0"/>
              <a:t>Ensure efficient care planning and discharge by providing a multidisciplinary team as part of an integrated care pathway</a:t>
            </a:r>
            <a:r>
              <a:rPr lang="en-GB" sz="2400" b="1" dirty="0" smtClean="0"/>
              <a:t>.</a:t>
            </a:r>
          </a:p>
          <a:p>
            <a:pPr marL="0" indent="0">
              <a:lnSpc>
                <a:spcPct val="100000"/>
              </a:lnSpc>
              <a:spcBef>
                <a:spcPts val="0"/>
              </a:spcBef>
              <a:buNone/>
            </a:pPr>
            <a:endParaRPr lang="en-GB" sz="2400" b="1" dirty="0"/>
          </a:p>
          <a:p>
            <a:pPr marL="0" indent="0">
              <a:lnSpc>
                <a:spcPct val="100000"/>
              </a:lnSpc>
              <a:spcBef>
                <a:spcPts val="0"/>
              </a:spcBef>
              <a:buNone/>
            </a:pPr>
            <a:r>
              <a:rPr lang="en-GB" sz="2400" dirty="0" smtClean="0"/>
              <a:t>This </a:t>
            </a:r>
            <a:r>
              <a:rPr lang="en-GB" sz="2400" dirty="0"/>
              <a:t>team should work across community and hospital networks of care for child and adult long-term ventilation services, have an identified clinical lead and include as a minimum: </a:t>
            </a:r>
            <a:endParaRPr lang="en-GB" sz="2400" dirty="0" smtClean="0"/>
          </a:p>
          <a:p>
            <a:pPr marL="0" indent="0">
              <a:lnSpc>
                <a:spcPct val="100000"/>
              </a:lnSpc>
              <a:spcBef>
                <a:spcPts val="0"/>
              </a:spcBef>
              <a:buNone/>
            </a:pPr>
            <a:endParaRPr lang="en-GB" sz="2400" dirty="0"/>
          </a:p>
          <a:p>
            <a:pPr marL="914400" lvl="1" indent="-457200">
              <a:lnSpc>
                <a:spcPct val="100000"/>
              </a:lnSpc>
              <a:spcBef>
                <a:spcPts val="0"/>
              </a:spcBef>
              <a:buFont typeface="+mj-lt"/>
              <a:buAutoNum type="alphaLcParenR"/>
            </a:pPr>
            <a:r>
              <a:rPr lang="en-GB" dirty="0"/>
              <a:t>Medical and nursing staff</a:t>
            </a:r>
          </a:p>
          <a:p>
            <a:pPr marL="914400" lvl="1" indent="-457200">
              <a:lnSpc>
                <a:spcPct val="100000"/>
              </a:lnSpc>
              <a:spcBef>
                <a:spcPts val="0"/>
              </a:spcBef>
              <a:buFont typeface="+mj-lt"/>
              <a:buAutoNum type="alphaLcParenR"/>
            </a:pPr>
            <a:r>
              <a:rPr lang="en-GB" dirty="0"/>
              <a:t>Physiotherapy</a:t>
            </a:r>
          </a:p>
          <a:p>
            <a:pPr marL="914400" lvl="1" indent="-457200">
              <a:lnSpc>
                <a:spcPct val="100000"/>
              </a:lnSpc>
              <a:spcBef>
                <a:spcPts val="0"/>
              </a:spcBef>
              <a:buFont typeface="+mj-lt"/>
              <a:buAutoNum type="alphaLcParenR"/>
            </a:pPr>
            <a:r>
              <a:rPr lang="en-GB" dirty="0"/>
              <a:t>Speech and language therapy</a:t>
            </a:r>
          </a:p>
          <a:p>
            <a:pPr marL="914400" lvl="1" indent="-457200">
              <a:lnSpc>
                <a:spcPct val="100000"/>
              </a:lnSpc>
              <a:spcBef>
                <a:spcPts val="0"/>
              </a:spcBef>
              <a:buFont typeface="+mj-lt"/>
              <a:buAutoNum type="alphaLcParenR"/>
            </a:pPr>
            <a:r>
              <a:rPr lang="en-GB" dirty="0"/>
              <a:t>Psychology</a:t>
            </a:r>
          </a:p>
          <a:p>
            <a:pPr marL="914400" lvl="1" indent="-457200">
              <a:lnSpc>
                <a:spcPct val="100000"/>
              </a:lnSpc>
              <a:spcBef>
                <a:spcPts val="0"/>
              </a:spcBef>
              <a:buFont typeface="+mj-lt"/>
              <a:buAutoNum type="alphaLcParenR"/>
            </a:pPr>
            <a:r>
              <a:rPr lang="en-GB" dirty="0"/>
              <a:t>Where applicable</a:t>
            </a:r>
          </a:p>
          <a:p>
            <a:pPr marL="914400" lvl="1" indent="-457200">
              <a:lnSpc>
                <a:spcPct val="100000"/>
              </a:lnSpc>
              <a:spcBef>
                <a:spcPts val="0"/>
              </a:spcBef>
              <a:buFont typeface="+mj-lt"/>
              <a:buAutoNum type="alphaLcParenR"/>
            </a:pPr>
            <a:r>
              <a:rPr lang="en-GB" dirty="0"/>
              <a:t>A specialist in tracheostomy care </a:t>
            </a:r>
          </a:p>
          <a:p>
            <a:pPr marL="914400" lvl="1" indent="-457200">
              <a:lnSpc>
                <a:spcPct val="100000"/>
              </a:lnSpc>
              <a:spcBef>
                <a:spcPts val="0"/>
              </a:spcBef>
              <a:buFont typeface="+mj-lt"/>
              <a:buAutoNum type="alphaLcParenR"/>
            </a:pPr>
            <a:r>
              <a:rPr lang="en-GB" dirty="0"/>
              <a:t>Palliative care/hospice care</a:t>
            </a:r>
          </a:p>
          <a:p>
            <a:pPr marL="914400" lvl="1" indent="-457200">
              <a:lnSpc>
                <a:spcPct val="100000"/>
              </a:lnSpc>
              <a:spcBef>
                <a:spcPts val="0"/>
              </a:spcBef>
              <a:buFont typeface="+mj-lt"/>
              <a:buAutoNum type="alphaLcParenR"/>
            </a:pPr>
            <a:r>
              <a:rPr lang="en-GB" dirty="0"/>
              <a:t>Local service planners/commissioners</a:t>
            </a:r>
          </a:p>
          <a:p>
            <a:pPr marL="0" indent="0">
              <a:lnSpc>
                <a:spcPct val="100000"/>
              </a:lnSpc>
              <a:spcBef>
                <a:spcPts val="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3</a:t>
            </a:r>
            <a:endParaRPr lang="en-GB" sz="3200" dirty="0"/>
          </a:p>
        </p:txBody>
      </p:sp>
    </p:spTree>
    <p:extLst>
      <p:ext uri="{BB962C8B-B14F-4D97-AF65-F5344CB8AC3E}">
        <p14:creationId xmlns:p14="http://schemas.microsoft.com/office/powerpoint/2010/main" val="2605341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6" y="660675"/>
            <a:ext cx="8621486" cy="5919536"/>
          </a:xfrm>
        </p:spPr>
        <p:txBody>
          <a:bodyPr vert="horz" lIns="91440" tIns="45720" rIns="91440" bIns="45720" rtlCol="0">
            <a:noAutofit/>
          </a:bodyPr>
          <a:lstStyle/>
          <a:p>
            <a:pPr marL="0" indent="0">
              <a:lnSpc>
                <a:spcPct val="100000"/>
              </a:lnSpc>
              <a:spcBef>
                <a:spcPts val="0"/>
              </a:spcBef>
              <a:buNone/>
            </a:pPr>
            <a:r>
              <a:rPr lang="en-GB" sz="2400" b="1" dirty="0"/>
              <a:t>Undertake shared decision-making at the point of long-term ventilation initiation, particularly if it is likely to be a life-long therapy. </a:t>
            </a:r>
            <a:endParaRPr lang="en-GB" sz="2400" b="1" dirty="0" smtClean="0"/>
          </a:p>
          <a:p>
            <a:pPr marL="0" indent="0">
              <a:lnSpc>
                <a:spcPct val="100000"/>
              </a:lnSpc>
              <a:spcBef>
                <a:spcPts val="0"/>
              </a:spcBef>
              <a:buNone/>
            </a:pPr>
            <a:endParaRPr lang="en-GB" sz="2000" b="1" dirty="0" smtClean="0"/>
          </a:p>
          <a:p>
            <a:pPr marL="0" indent="0">
              <a:lnSpc>
                <a:spcPct val="100000"/>
              </a:lnSpc>
              <a:spcBef>
                <a:spcPts val="0"/>
              </a:spcBef>
              <a:buNone/>
            </a:pPr>
            <a:r>
              <a:rPr lang="en-GB" sz="2400" dirty="0" smtClean="0"/>
              <a:t>The </a:t>
            </a:r>
            <a:r>
              <a:rPr lang="en-GB" sz="2400" dirty="0"/>
              <a:t>decision-making process should include input at all stages from</a:t>
            </a:r>
            <a:r>
              <a:rPr lang="en-GB" sz="2400" dirty="0" smtClean="0"/>
              <a:t>:</a:t>
            </a:r>
          </a:p>
          <a:p>
            <a:pPr marL="914400" lvl="1" indent="-457200">
              <a:lnSpc>
                <a:spcPct val="100000"/>
              </a:lnSpc>
              <a:spcBef>
                <a:spcPts val="0"/>
              </a:spcBef>
              <a:buFont typeface="+mj-lt"/>
              <a:buAutoNum type="alphaLcParenR"/>
            </a:pPr>
            <a:r>
              <a:rPr lang="en-GB" sz="2000" dirty="0" smtClean="0"/>
              <a:t>Children </a:t>
            </a:r>
            <a:r>
              <a:rPr lang="en-GB" sz="2000" dirty="0"/>
              <a:t>and young people (where ever possible)</a:t>
            </a:r>
          </a:p>
          <a:p>
            <a:pPr marL="914400" lvl="1" indent="-457200">
              <a:lnSpc>
                <a:spcPct val="100000"/>
              </a:lnSpc>
              <a:spcBef>
                <a:spcPts val="0"/>
              </a:spcBef>
              <a:buFont typeface="+mj-lt"/>
              <a:buAutoNum type="alphaLcParenR"/>
            </a:pPr>
            <a:r>
              <a:rPr lang="en-GB" sz="2000" dirty="0"/>
              <a:t>Parent carers </a:t>
            </a:r>
          </a:p>
          <a:p>
            <a:pPr marL="914400" lvl="1" indent="-457200">
              <a:lnSpc>
                <a:spcPct val="100000"/>
              </a:lnSpc>
              <a:spcBef>
                <a:spcPts val="0"/>
              </a:spcBef>
              <a:buFont typeface="+mj-lt"/>
              <a:buAutoNum type="alphaLcParenR"/>
            </a:pPr>
            <a:r>
              <a:rPr lang="en-GB" sz="2000" dirty="0"/>
              <a:t>The multidisciplinary team (MDT) listed in Recommendation 3</a:t>
            </a:r>
          </a:p>
          <a:p>
            <a:pPr marL="914400" lvl="1" indent="-457200">
              <a:lnSpc>
                <a:spcPct val="100000"/>
              </a:lnSpc>
              <a:spcBef>
                <a:spcPts val="0"/>
              </a:spcBef>
              <a:buFont typeface="+mj-lt"/>
              <a:buAutoNum type="alphaLcParenR"/>
            </a:pPr>
            <a:r>
              <a:rPr lang="en-GB" sz="2000" dirty="0"/>
              <a:t>The person’s general practitioner whenever practical/possible</a:t>
            </a:r>
          </a:p>
          <a:p>
            <a:pPr marL="914400" lvl="1" indent="-457200">
              <a:lnSpc>
                <a:spcPct val="100000"/>
              </a:lnSpc>
              <a:spcBef>
                <a:spcPts val="0"/>
              </a:spcBef>
              <a:buFont typeface="+mj-lt"/>
              <a:buAutoNum type="alphaLcParenR"/>
            </a:pPr>
            <a:r>
              <a:rPr lang="en-GB" sz="2000" dirty="0" smtClean="0"/>
              <a:t>Palliative care when appropriate</a:t>
            </a:r>
          </a:p>
          <a:p>
            <a:pPr marL="457200" lvl="1" indent="0">
              <a:lnSpc>
                <a:spcPct val="100000"/>
              </a:lnSpc>
              <a:spcBef>
                <a:spcPts val="0"/>
              </a:spcBef>
              <a:buNone/>
            </a:pPr>
            <a:endParaRPr lang="en-GB" sz="1800" dirty="0"/>
          </a:p>
          <a:p>
            <a:pPr marL="0" lvl="1" indent="0">
              <a:lnSpc>
                <a:spcPct val="100000"/>
              </a:lnSpc>
              <a:spcBef>
                <a:spcPts val="0"/>
              </a:spcBef>
              <a:buNone/>
            </a:pPr>
            <a:r>
              <a:rPr lang="en-GB" sz="2000" dirty="0" smtClean="0"/>
              <a:t>The process* should also include:</a:t>
            </a:r>
          </a:p>
          <a:p>
            <a:pPr marL="914400" lvl="1" indent="-457200">
              <a:lnSpc>
                <a:spcPct val="100000"/>
              </a:lnSpc>
              <a:spcBef>
                <a:spcPts val="0"/>
              </a:spcBef>
              <a:buFont typeface="+mj-lt"/>
              <a:buAutoNum type="alphaLcParenR" startAt="6"/>
            </a:pPr>
            <a:r>
              <a:rPr lang="en-GB" sz="2000" dirty="0" smtClean="0"/>
              <a:t>Discussions over a period of time to ensure decisions are thoroughly considered</a:t>
            </a:r>
          </a:p>
          <a:p>
            <a:pPr marL="914400" lvl="1" indent="-457200">
              <a:lnSpc>
                <a:spcPct val="100000"/>
              </a:lnSpc>
              <a:spcBef>
                <a:spcPts val="0"/>
              </a:spcBef>
              <a:buFont typeface="+mj-lt"/>
              <a:buAutoNum type="alphaLcParenR" startAt="6"/>
            </a:pPr>
            <a:r>
              <a:rPr lang="en-GB" sz="2000" dirty="0" smtClean="0"/>
              <a:t>Input from independent healthcare professionals for peer review/mediation as required</a:t>
            </a:r>
          </a:p>
          <a:p>
            <a:pPr marL="914400" lvl="1" indent="-457200">
              <a:lnSpc>
                <a:spcPct val="100000"/>
              </a:lnSpc>
              <a:spcBef>
                <a:spcPts val="0"/>
              </a:spcBef>
              <a:buFont typeface="+mj-lt"/>
              <a:buAutoNum type="alphaLcParenR" startAt="6"/>
            </a:pPr>
            <a:r>
              <a:rPr lang="en-GB" sz="2000" dirty="0" smtClean="0"/>
              <a:t>Provision of approved written and/or online information </a:t>
            </a:r>
          </a:p>
          <a:p>
            <a:pPr marL="914400" lvl="1" indent="-457200">
              <a:lnSpc>
                <a:spcPct val="100000"/>
              </a:lnSpc>
              <a:spcBef>
                <a:spcPts val="0"/>
              </a:spcBef>
              <a:buFont typeface="+mj-lt"/>
              <a:buAutoNum type="alphaLcParenR" startAt="6"/>
            </a:pPr>
            <a:r>
              <a:rPr lang="en-GB" sz="2000" dirty="0" smtClean="0"/>
              <a:t>Support from other families with a child on long-term ventilation </a:t>
            </a:r>
            <a:r>
              <a:rPr lang="en-GB" sz="2000" dirty="0" smtClean="0"/>
              <a:t>should </a:t>
            </a:r>
            <a:r>
              <a:rPr lang="en-GB" sz="2000" dirty="0" smtClean="0"/>
              <a:t>be considered</a:t>
            </a:r>
          </a:p>
          <a:p>
            <a:pPr marL="0" indent="0">
              <a:lnSpc>
                <a:spcPct val="100000"/>
              </a:lnSpc>
              <a:spcBef>
                <a:spcPts val="0"/>
              </a:spcBef>
              <a:spcAft>
                <a:spcPts val="600"/>
              </a:spcAft>
              <a:buClr>
                <a:srgbClr val="FE612A"/>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4</a:t>
            </a:r>
            <a:endParaRPr lang="en-GB" sz="3200" dirty="0"/>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0"/>
              </a:spcBef>
              <a:buClr>
                <a:srgbClr val="DE00A4"/>
              </a:buClr>
              <a:buSzPct val="80000"/>
              <a:buNone/>
            </a:pPr>
            <a:r>
              <a:rPr lang="en-GB" sz="2400" b="1" dirty="0"/>
              <a:t>Ensure that the planning for transition from child to adult services, including the provision of joint transition clinics, has clearly identifiable clinical and executive leadership and forms part of an integrated care pathway for people on long-term ventilation.</a:t>
            </a:r>
            <a:r>
              <a:rPr lang="en-GB" sz="2400" dirty="0"/>
              <a:t> </a:t>
            </a:r>
            <a:endParaRPr lang="en-GB" sz="2400" dirty="0" smtClean="0"/>
          </a:p>
          <a:p>
            <a:pPr marL="0" indent="0">
              <a:lnSpc>
                <a:spcPct val="100000"/>
              </a:lnSpc>
              <a:spcBef>
                <a:spcPts val="0"/>
              </a:spcBef>
              <a:buClr>
                <a:srgbClr val="DE00A4"/>
              </a:buClr>
              <a:buSzPct val="80000"/>
              <a:buNone/>
            </a:pPr>
            <a:endParaRPr lang="en-GB" sz="2400" dirty="0"/>
          </a:p>
          <a:p>
            <a:pPr marL="0" indent="0">
              <a:lnSpc>
                <a:spcPct val="100000"/>
              </a:lnSpc>
              <a:spcBef>
                <a:spcPts val="0"/>
              </a:spcBef>
              <a:buClr>
                <a:srgbClr val="DE00A4"/>
              </a:buClr>
              <a:buSzPct val="80000"/>
              <a:buNone/>
            </a:pPr>
            <a:r>
              <a:rPr lang="en-GB" sz="2400" dirty="0" smtClean="0"/>
              <a:t>Developmentally </a:t>
            </a:r>
            <a:r>
              <a:rPr lang="en-GB" sz="2400" dirty="0"/>
              <a:t>appropriate and patient-centred </a:t>
            </a:r>
            <a:r>
              <a:rPr lang="en-GB" sz="2400" dirty="0" smtClean="0"/>
              <a:t>transition </a:t>
            </a:r>
            <a:r>
              <a:rPr lang="en-GB" sz="2400" dirty="0"/>
              <a:t>planning should commence at </a:t>
            </a:r>
            <a:r>
              <a:rPr lang="en-GB" sz="2400" dirty="0" smtClean="0"/>
              <a:t>the latest </a:t>
            </a:r>
            <a:r>
              <a:rPr lang="en-GB" sz="2400" dirty="0"/>
              <a:t>by the age </a:t>
            </a:r>
            <a:r>
              <a:rPr lang="en-GB" sz="2400" dirty="0" smtClean="0"/>
              <a:t>of 14 </a:t>
            </a:r>
            <a:r>
              <a:rPr lang="en-GB" sz="2400" dirty="0"/>
              <a:t>years</a:t>
            </a:r>
            <a:r>
              <a:rPr lang="en-GB" sz="2400" dirty="0" smtClean="0"/>
              <a:t> </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5</a:t>
            </a:r>
            <a:endParaRPr lang="en-GB" sz="3200" dirty="0"/>
          </a:p>
        </p:txBody>
      </p:sp>
    </p:spTree>
    <p:extLst>
      <p:ext uri="{BB962C8B-B14F-4D97-AF65-F5344CB8AC3E}">
        <p14:creationId xmlns:p14="http://schemas.microsoft.com/office/powerpoint/2010/main" val="444316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0"/>
              </a:spcBef>
              <a:buNone/>
            </a:pPr>
            <a:r>
              <a:rPr lang="en-GB" sz="2400" b="1" dirty="0"/>
              <a:t>Provide a structured training programme and associated resources for long-term ventilation</a:t>
            </a:r>
            <a:r>
              <a:rPr lang="en-GB" sz="2400" dirty="0"/>
              <a:t> which prepares: </a:t>
            </a:r>
            <a:endParaRPr lang="en-GB" sz="2400" dirty="0" smtClean="0"/>
          </a:p>
          <a:p>
            <a:pPr>
              <a:lnSpc>
                <a:spcPct val="100000"/>
              </a:lnSpc>
              <a:spcBef>
                <a:spcPts val="0"/>
              </a:spcBef>
            </a:pPr>
            <a:endParaRPr lang="en-GB" sz="2400" dirty="0"/>
          </a:p>
          <a:p>
            <a:pPr marL="914400" lvl="1" indent="-457200">
              <a:lnSpc>
                <a:spcPct val="100000"/>
              </a:lnSpc>
              <a:spcBef>
                <a:spcPts val="0"/>
              </a:spcBef>
              <a:buFont typeface="+mj-lt"/>
              <a:buAutoNum type="alphaLcParenR"/>
            </a:pPr>
            <a:r>
              <a:rPr lang="en-GB" dirty="0"/>
              <a:t>People on LTV and parent carers for home care</a:t>
            </a:r>
          </a:p>
          <a:p>
            <a:pPr marL="914400" lvl="1" indent="-457200">
              <a:lnSpc>
                <a:spcPct val="100000"/>
              </a:lnSpc>
              <a:spcBef>
                <a:spcPts val="0"/>
              </a:spcBef>
              <a:buFont typeface="+mj-lt"/>
              <a:buAutoNum type="alphaLcParenR"/>
            </a:pPr>
            <a:r>
              <a:rPr lang="en-GB" dirty="0"/>
              <a:t>Community providers for routine care</a:t>
            </a:r>
          </a:p>
          <a:p>
            <a:pPr marL="914400" lvl="1" indent="-457200">
              <a:lnSpc>
                <a:spcPct val="100000"/>
              </a:lnSpc>
              <a:spcBef>
                <a:spcPts val="0"/>
              </a:spcBef>
              <a:buFont typeface="+mj-lt"/>
              <a:buAutoNum type="alphaLcParenR"/>
            </a:pPr>
            <a:r>
              <a:rPr lang="en-GB" dirty="0"/>
              <a:t>Non-specialist clinicians for hospital admissions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436319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0"/>
              </a:spcBef>
              <a:buNone/>
            </a:pPr>
            <a:r>
              <a:rPr lang="en-GB" sz="2400" b="1" dirty="0" smtClean="0"/>
              <a:t>Standardise </a:t>
            </a:r>
            <a:r>
              <a:rPr lang="en-GB" sz="2400" b="1" dirty="0"/>
              <a:t>arrangements for long-term ventilation equipment</a:t>
            </a:r>
            <a:r>
              <a:rPr lang="en-GB" sz="2400" dirty="0"/>
              <a:t> including</a:t>
            </a:r>
            <a:r>
              <a:rPr lang="en-GB" sz="2400" dirty="0" smtClean="0"/>
              <a:t>:</a:t>
            </a:r>
          </a:p>
          <a:p>
            <a:pPr>
              <a:lnSpc>
                <a:spcPct val="100000"/>
              </a:lnSpc>
              <a:spcBef>
                <a:spcPts val="0"/>
              </a:spcBef>
            </a:pPr>
            <a:endParaRPr lang="en-GB" sz="2400" dirty="0" smtClean="0"/>
          </a:p>
          <a:p>
            <a:pPr marL="914400" lvl="1" indent="-457200">
              <a:lnSpc>
                <a:spcPct val="100000"/>
              </a:lnSpc>
              <a:spcBef>
                <a:spcPts val="0"/>
              </a:spcBef>
              <a:buFont typeface="+mj-lt"/>
              <a:buAutoNum type="alphaLcParenR"/>
            </a:pPr>
            <a:r>
              <a:rPr lang="en-GB" dirty="0"/>
              <a:t>Purchasing</a:t>
            </a:r>
          </a:p>
          <a:p>
            <a:pPr marL="914400" lvl="1" indent="-457200">
              <a:lnSpc>
                <a:spcPct val="100000"/>
              </a:lnSpc>
              <a:spcBef>
                <a:spcPts val="0"/>
              </a:spcBef>
              <a:buFont typeface="+mj-lt"/>
              <a:buAutoNum type="alphaLcParenR"/>
            </a:pPr>
            <a:r>
              <a:rPr lang="en-GB" dirty="0"/>
              <a:t>Servicing</a:t>
            </a:r>
          </a:p>
          <a:p>
            <a:pPr marL="914400" lvl="1" indent="-457200">
              <a:lnSpc>
                <a:spcPct val="100000"/>
              </a:lnSpc>
              <a:spcBef>
                <a:spcPts val="0"/>
              </a:spcBef>
              <a:buFont typeface="+mj-lt"/>
              <a:buAutoNum type="alphaLcParenR"/>
            </a:pPr>
            <a:r>
              <a:rPr lang="en-GB" dirty="0"/>
              <a:t>Consumables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7</a:t>
            </a:r>
            <a:endParaRPr lang="en-GB" sz="3200" dirty="0"/>
          </a:p>
        </p:txBody>
      </p:sp>
    </p:spTree>
    <p:extLst>
      <p:ext uri="{BB962C8B-B14F-4D97-AF65-F5344CB8AC3E}">
        <p14:creationId xmlns:p14="http://schemas.microsoft.com/office/powerpoint/2010/main" val="2871385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0"/>
              </a:spcBef>
              <a:buNone/>
            </a:pPr>
            <a:r>
              <a:rPr lang="en-GB" sz="2400" b="1" dirty="0"/>
              <a:t>Standardise templates for personalised Emergency Healthcare Plans for all people on long-term ventilation.</a:t>
            </a:r>
            <a:r>
              <a:rPr lang="en-GB" sz="2400" dirty="0"/>
              <a:t> They should: </a:t>
            </a:r>
            <a:endParaRPr lang="en-GB" sz="2400" dirty="0" smtClean="0"/>
          </a:p>
          <a:p>
            <a:pPr marL="0" indent="0">
              <a:lnSpc>
                <a:spcPct val="100000"/>
              </a:lnSpc>
              <a:spcBef>
                <a:spcPts val="0"/>
              </a:spcBef>
              <a:buNone/>
            </a:pPr>
            <a:endParaRPr lang="en-GB" sz="2400" dirty="0"/>
          </a:p>
          <a:p>
            <a:pPr marL="914400" lvl="1" indent="-457200">
              <a:lnSpc>
                <a:spcPct val="100000"/>
              </a:lnSpc>
              <a:spcBef>
                <a:spcPts val="0"/>
              </a:spcBef>
              <a:buFont typeface="+mj-lt"/>
              <a:buAutoNum type="alphaLcParenR"/>
            </a:pPr>
            <a:r>
              <a:rPr lang="en-GB" dirty="0"/>
              <a:t>Be easily accessible by all members of the care team</a:t>
            </a:r>
          </a:p>
          <a:p>
            <a:pPr marL="914400" lvl="1" indent="-457200">
              <a:lnSpc>
                <a:spcPct val="100000"/>
              </a:lnSpc>
              <a:spcBef>
                <a:spcPts val="0"/>
              </a:spcBef>
              <a:buFont typeface="+mj-lt"/>
              <a:buAutoNum type="alphaLcParenR"/>
            </a:pPr>
            <a:r>
              <a:rPr lang="en-GB" dirty="0"/>
              <a:t>Be clearly laid out so that information can be easily recognised by all members of the care team</a:t>
            </a:r>
          </a:p>
          <a:p>
            <a:pPr marL="914400" lvl="1" indent="-457200">
              <a:lnSpc>
                <a:spcPct val="100000"/>
              </a:lnSpc>
              <a:spcBef>
                <a:spcPts val="0"/>
              </a:spcBef>
              <a:buFont typeface="+mj-lt"/>
              <a:buAutoNum type="alphaLcParenR"/>
            </a:pPr>
            <a:r>
              <a:rPr lang="en-GB" dirty="0"/>
              <a:t>Be reviewed at least annually, and after every hospital admission, by the clinical team and the service user/parent carer</a:t>
            </a:r>
          </a:p>
          <a:p>
            <a:pPr marL="914400" lvl="1" indent="-457200">
              <a:lnSpc>
                <a:spcPct val="100000"/>
              </a:lnSpc>
              <a:spcBef>
                <a:spcPts val="0"/>
              </a:spcBef>
              <a:buFont typeface="+mj-lt"/>
              <a:buAutoNum type="alphaLcParenR"/>
            </a:pPr>
            <a:r>
              <a:rPr lang="en-GB" dirty="0"/>
              <a:t>Form part of any hand-held records </a:t>
            </a:r>
          </a:p>
          <a:p>
            <a:pPr marL="914400" lvl="1" indent="-457200">
              <a:lnSpc>
                <a:spcPct val="100000"/>
              </a:lnSpc>
              <a:spcBef>
                <a:spcPts val="0"/>
              </a:spcBef>
              <a:buFont typeface="+mj-lt"/>
              <a:buAutoNum type="alphaLcParenR"/>
            </a:pPr>
            <a:r>
              <a:rPr lang="en-GB" dirty="0"/>
              <a:t>Include a fast-track admission plan</a:t>
            </a:r>
          </a:p>
          <a:p>
            <a:pPr>
              <a:lnSpc>
                <a:spcPct val="100000"/>
              </a:lnSpc>
              <a:spcBef>
                <a:spcPts val="0"/>
              </a:spcBef>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3007490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a:lnSpc>
                <a:spcPct val="100000"/>
              </a:lnSpc>
              <a:spcBef>
                <a:spcPts val="0"/>
              </a:spcBef>
            </a:pPr>
            <a:r>
              <a:rPr lang="en-GB" sz="2400" b="1" dirty="0"/>
              <a:t>Ensure all people on long-term ventilation have access to age appropriate emergency care </a:t>
            </a:r>
            <a:r>
              <a:rPr lang="en-GB" sz="2400" dirty="0"/>
              <a:t>by a team with the relevant competencies, regardless of </a:t>
            </a:r>
            <a:r>
              <a:rPr lang="en-GB" sz="2400" dirty="0" smtClean="0"/>
              <a:t>location</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938806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0"/>
              </a:spcBef>
              <a:buNone/>
            </a:pPr>
            <a:r>
              <a:rPr lang="en-GB" sz="2400" b="1" dirty="0" smtClean="0"/>
              <a:t>Ensure </a:t>
            </a:r>
            <a:r>
              <a:rPr lang="en-GB" sz="2400" b="1" dirty="0"/>
              <a:t>good ventilation care when people on long-term ventilation are admitted to hospital for any reason</a:t>
            </a:r>
            <a:r>
              <a:rPr lang="en-GB" sz="2400" dirty="0"/>
              <a:t> </a:t>
            </a:r>
            <a:r>
              <a:rPr lang="en-GB" sz="2400" b="1" dirty="0"/>
              <a:t>by</a:t>
            </a:r>
            <a:r>
              <a:rPr lang="en-GB" sz="2400" dirty="0" smtClean="0"/>
              <a:t>:</a:t>
            </a:r>
          </a:p>
          <a:p>
            <a:pPr marL="0" indent="0">
              <a:lnSpc>
                <a:spcPct val="100000"/>
              </a:lnSpc>
              <a:spcBef>
                <a:spcPts val="0"/>
              </a:spcBef>
              <a:buNone/>
            </a:pPr>
            <a:endParaRPr lang="en-GB" sz="2400" dirty="0"/>
          </a:p>
          <a:p>
            <a:pPr marL="914400" lvl="1" indent="-457200">
              <a:lnSpc>
                <a:spcPct val="100000"/>
              </a:lnSpc>
              <a:spcBef>
                <a:spcPts val="0"/>
              </a:spcBef>
              <a:buFont typeface="+mj-lt"/>
              <a:buAutoNum type="alphaLcParenR"/>
            </a:pPr>
            <a:r>
              <a:rPr lang="en-GB" dirty="0"/>
              <a:t>Undertaking a standard clinical and respiratory assessment </a:t>
            </a:r>
          </a:p>
          <a:p>
            <a:pPr marL="914400" lvl="1" indent="-457200">
              <a:lnSpc>
                <a:spcPct val="100000"/>
              </a:lnSpc>
              <a:spcBef>
                <a:spcPts val="0"/>
              </a:spcBef>
              <a:buFont typeface="+mj-lt"/>
              <a:buAutoNum type="alphaLcParenR"/>
            </a:pPr>
            <a:r>
              <a:rPr lang="en-GB" dirty="0"/>
              <a:t>Undertaking routine vital signs monitoring which includes, as a minimum, respiration rate and oxygen saturation</a:t>
            </a:r>
          </a:p>
          <a:p>
            <a:pPr marL="914400" lvl="1" indent="-457200">
              <a:lnSpc>
                <a:spcPct val="100000"/>
              </a:lnSpc>
              <a:spcBef>
                <a:spcPts val="0"/>
              </a:spcBef>
              <a:buFont typeface="+mj-lt"/>
              <a:buAutoNum type="alphaLcParenR"/>
            </a:pPr>
            <a:r>
              <a:rPr lang="en-GB" dirty="0"/>
              <a:t>Involving the usual LTV team if not admitted under their care </a:t>
            </a:r>
          </a:p>
          <a:p>
            <a:pPr marL="914400" lvl="1" indent="-457200">
              <a:lnSpc>
                <a:spcPct val="100000"/>
              </a:lnSpc>
              <a:spcBef>
                <a:spcPts val="0"/>
              </a:spcBef>
              <a:buFont typeface="+mj-lt"/>
              <a:buAutoNum type="alphaLcParenR"/>
            </a:pPr>
            <a:r>
              <a:rPr lang="en-GB" dirty="0"/>
              <a:t>Identifying clinical leadership of ventilation care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10</a:t>
            </a:r>
            <a:endParaRPr lang="en-GB" sz="3200" dirty="0"/>
          </a:p>
        </p:txBody>
      </p:sp>
    </p:spTree>
    <p:extLst>
      <p:ext uri="{BB962C8B-B14F-4D97-AF65-F5344CB8AC3E}">
        <p14:creationId xmlns:p14="http://schemas.microsoft.com/office/powerpoint/2010/main" val="1216647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4"/>
            <a:ext cx="7886700" cy="5140341"/>
          </a:xfrm>
        </p:spPr>
        <p:txBody>
          <a:bodyPr>
            <a:normAutofit/>
          </a:bodyPr>
          <a:lstStyle/>
          <a:p>
            <a:pPr marL="0" indent="0">
              <a:lnSpc>
                <a:spcPct val="100000"/>
              </a:lnSpc>
              <a:spcBef>
                <a:spcPts val="0"/>
              </a:spcBef>
              <a:buNone/>
            </a:pPr>
            <a:endParaRPr lang="en-GB" dirty="0"/>
          </a:p>
          <a:p>
            <a:pPr marL="0" indent="0">
              <a:lnSpc>
                <a:spcPct val="100000"/>
              </a:lnSpc>
              <a:spcBef>
                <a:spcPts val="0"/>
              </a:spcBef>
              <a:buNone/>
            </a:pPr>
            <a:r>
              <a:rPr lang="en-GB" dirty="0" smtClean="0"/>
              <a:t>The </a:t>
            </a:r>
            <a:r>
              <a:rPr lang="en-GB" dirty="0"/>
              <a:t>aim of the study was to identify remediable factors in the care provided to people who were receiving, or had received, long-term ventilation (LTV) up to their 25</a:t>
            </a:r>
            <a:r>
              <a:rPr lang="en-GB" baseline="30000" dirty="0"/>
              <a:t>th</a:t>
            </a:r>
            <a:r>
              <a:rPr lang="en-GB" dirty="0"/>
              <a:t> </a:t>
            </a:r>
            <a:r>
              <a:rPr lang="en-GB" dirty="0" smtClean="0"/>
              <a:t>birthday</a:t>
            </a:r>
            <a:r>
              <a:rPr lang="en-GB" dirty="0"/>
              <a:t> </a:t>
            </a:r>
            <a:r>
              <a:rPr lang="en-GB" dirty="0" smtClean="0"/>
              <a:t>between the 1</a:t>
            </a:r>
            <a:r>
              <a:rPr lang="en-GB" baseline="30000" dirty="0" smtClean="0"/>
              <a:t>st</a:t>
            </a:r>
            <a:r>
              <a:rPr lang="en-GB" dirty="0" smtClean="0"/>
              <a:t> April 2016 – 31</a:t>
            </a:r>
            <a:r>
              <a:rPr lang="en-GB" baseline="30000" dirty="0" smtClean="0"/>
              <a:t>st</a:t>
            </a:r>
            <a:r>
              <a:rPr lang="en-GB" dirty="0" smtClean="0"/>
              <a:t> March 2018</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a:t>
            </a:r>
            <a:r>
              <a:rPr lang="en-GB" sz="3200" dirty="0" smtClean="0">
                <a:solidFill>
                  <a:schemeClr val="bg1"/>
                </a:solidFill>
              </a:rPr>
              <a:t>study - Aim</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a:lnSpc>
                <a:spcPct val="100000"/>
              </a:lnSpc>
              <a:spcBef>
                <a:spcPts val="0"/>
              </a:spcBef>
            </a:pPr>
            <a:r>
              <a:rPr lang="en-GB" sz="2400" b="1" dirty="0" smtClean="0"/>
              <a:t>Ensure </a:t>
            </a:r>
            <a:r>
              <a:rPr lang="en-GB" sz="2400" b="1" dirty="0"/>
              <a:t>high quality discharge arrangements for people established on long-term ventilation who are admitted to hospital</a:t>
            </a:r>
            <a:r>
              <a:rPr lang="en-GB" sz="2400" dirty="0"/>
              <a:t>. Planning should</a:t>
            </a:r>
            <a:r>
              <a:rPr lang="en-GB" sz="2400" dirty="0" smtClean="0"/>
              <a:t>:</a:t>
            </a:r>
          </a:p>
          <a:p>
            <a:pPr>
              <a:lnSpc>
                <a:spcPct val="100000"/>
              </a:lnSpc>
              <a:spcBef>
                <a:spcPts val="0"/>
              </a:spcBef>
            </a:pPr>
            <a:endParaRPr lang="en-GB" sz="2400" dirty="0"/>
          </a:p>
          <a:p>
            <a:pPr marL="914400" lvl="1" indent="-457200">
              <a:lnSpc>
                <a:spcPct val="100000"/>
              </a:lnSpc>
              <a:spcBef>
                <a:spcPts val="0"/>
              </a:spcBef>
              <a:buFont typeface="+mj-lt"/>
              <a:buAutoNum type="alphaLcParenR"/>
            </a:pPr>
            <a:r>
              <a:rPr lang="en-GB" dirty="0"/>
              <a:t>Commence on admission </a:t>
            </a:r>
          </a:p>
          <a:p>
            <a:pPr marL="914400" lvl="1" indent="-457200">
              <a:lnSpc>
                <a:spcPct val="100000"/>
              </a:lnSpc>
              <a:spcBef>
                <a:spcPts val="0"/>
              </a:spcBef>
              <a:buFont typeface="+mj-lt"/>
              <a:buAutoNum type="alphaLcParenR"/>
            </a:pPr>
            <a:r>
              <a:rPr lang="en-GB" dirty="0"/>
              <a:t>Be clearly documented in the case notes</a:t>
            </a:r>
          </a:p>
          <a:p>
            <a:pPr marL="914400" lvl="1" indent="-457200">
              <a:lnSpc>
                <a:spcPct val="100000"/>
              </a:lnSpc>
              <a:spcBef>
                <a:spcPts val="0"/>
              </a:spcBef>
              <a:buFont typeface="+mj-lt"/>
              <a:buAutoNum type="alphaLcParenR"/>
            </a:pPr>
            <a:r>
              <a:rPr lang="en-GB" dirty="0"/>
              <a:t>Include the community and usual LTV team </a:t>
            </a:r>
          </a:p>
          <a:p>
            <a:pPr marL="914400" lvl="1" indent="-457200">
              <a:lnSpc>
                <a:spcPct val="100000"/>
              </a:lnSpc>
              <a:spcBef>
                <a:spcPts val="0"/>
              </a:spcBef>
              <a:buFont typeface="+mj-lt"/>
              <a:buAutoNum type="alphaLcParenR"/>
            </a:pPr>
            <a:r>
              <a:rPr lang="en-GB" dirty="0"/>
              <a:t>Document any actual or anticipated changes to respiratory care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11</a:t>
            </a:r>
            <a:endParaRPr lang="en-GB" sz="3200" dirty="0"/>
          </a:p>
        </p:txBody>
      </p:sp>
    </p:spTree>
    <p:extLst>
      <p:ext uri="{BB962C8B-B14F-4D97-AF65-F5344CB8AC3E}">
        <p14:creationId xmlns:p14="http://schemas.microsoft.com/office/powerpoint/2010/main" val="2944530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0"/>
              </a:spcBef>
              <a:buNone/>
            </a:pPr>
            <a:r>
              <a:rPr lang="en-GB" sz="2400" b="1" dirty="0" smtClean="0"/>
              <a:t>Optimise </a:t>
            </a:r>
            <a:r>
              <a:rPr lang="en-GB" sz="2400" b="1" dirty="0"/>
              <a:t>the frequency of clinical review on an individual basis, for those on long-term ventilation who are at an increased risk of admission* </a:t>
            </a:r>
            <a:endParaRPr lang="en-GB" sz="2400" b="1" dirty="0" smtClean="0"/>
          </a:p>
          <a:p>
            <a:pPr marL="0" indent="0">
              <a:lnSpc>
                <a:spcPct val="100000"/>
              </a:lnSpc>
              <a:spcBef>
                <a:spcPts val="0"/>
              </a:spcBef>
              <a:buNone/>
            </a:pPr>
            <a:endParaRPr lang="en-GB" sz="2400" b="1" dirty="0"/>
          </a:p>
          <a:p>
            <a:pPr marL="0" indent="0">
              <a:lnSpc>
                <a:spcPct val="100000"/>
              </a:lnSpc>
              <a:spcBef>
                <a:spcPts val="0"/>
              </a:spcBef>
              <a:buNone/>
            </a:pPr>
            <a:r>
              <a:rPr lang="en-GB" sz="2400" dirty="0" smtClean="0"/>
              <a:t>*</a:t>
            </a:r>
            <a:r>
              <a:rPr lang="en-GB" sz="2400" i="1" dirty="0" smtClean="0"/>
              <a:t>including </a:t>
            </a:r>
            <a:r>
              <a:rPr lang="en-GB" sz="2400" i="1" dirty="0"/>
              <a:t>people established on LTV &lt; 2 years and those who have had an unplanned admission in the previous 6 months</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12</a:t>
            </a:r>
            <a:endParaRPr lang="en-GB" sz="3200" dirty="0"/>
          </a:p>
        </p:txBody>
      </p:sp>
    </p:spTree>
    <p:extLst>
      <p:ext uri="{BB962C8B-B14F-4D97-AF65-F5344CB8AC3E}">
        <p14:creationId xmlns:p14="http://schemas.microsoft.com/office/powerpoint/2010/main" val="114295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a:solidFill>
                  <a:schemeClr val="bg1"/>
                </a:solidFill>
                <a:latin typeface="Calibri" panose="020F0502020204030204" pitchFamily="34" charset="0"/>
              </a:rPr>
              <a:t>Discussion</a:t>
            </a:r>
          </a:p>
        </p:txBody>
      </p:sp>
      <p:sp>
        <p:nvSpPr>
          <p:cNvPr id="3" name="Content Placeholder 2"/>
          <p:cNvSpPr>
            <a:spLocks noGrp="1"/>
          </p:cNvSpPr>
          <p:nvPr>
            <p:ph idx="1"/>
          </p:nvPr>
        </p:nvSpPr>
        <p:spPr>
          <a:xfrm>
            <a:off x="628650" y="1175656"/>
            <a:ext cx="7886700" cy="4038779"/>
          </a:xfrm>
        </p:spPr>
        <p:txBody>
          <a:bodyPr>
            <a:normAutofit fontScale="92500" lnSpcReduction="10000"/>
          </a:bodyPr>
          <a:lstStyle/>
          <a:p>
            <a:r>
              <a:rPr lang="en-GB" dirty="0" smtClean="0"/>
              <a:t>Can we identify all children and young people on LTV under the service?</a:t>
            </a:r>
          </a:p>
          <a:p>
            <a:r>
              <a:rPr lang="en-GB" dirty="0" smtClean="0"/>
              <a:t>Is transition planned according to NICE guidance?</a:t>
            </a:r>
          </a:p>
          <a:p>
            <a:r>
              <a:rPr lang="en-GB" dirty="0" smtClean="0"/>
              <a:t>Are joint transition clinics available?</a:t>
            </a:r>
          </a:p>
          <a:p>
            <a:r>
              <a:rPr lang="en-GB" dirty="0" smtClean="0"/>
              <a:t>Are LTV training programmes in place for patients/parent carers and staff?</a:t>
            </a:r>
          </a:p>
          <a:p>
            <a:r>
              <a:rPr lang="en-GB" dirty="0" smtClean="0"/>
              <a:t>Are EHPs reviewed and standardised?</a:t>
            </a:r>
          </a:p>
          <a:p>
            <a:r>
              <a:rPr lang="en-US" dirty="0" smtClean="0"/>
              <a:t>Are ventilator settings checked regardless of reason for admission</a:t>
            </a:r>
          </a:p>
          <a:p>
            <a:r>
              <a:rPr lang="en-US" dirty="0" smtClean="0"/>
              <a:t>Are patients at risk of admission, frequently reviewed? </a:t>
            </a:r>
          </a:p>
          <a:p>
            <a:endParaRPr lang="en-GB" dirty="0" smtClean="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3385290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GB" b="1" dirty="0" smtClean="0">
                <a:solidFill>
                  <a:schemeClr val="bg1"/>
                </a:solidFill>
              </a:rPr>
              <a:t>Children and Young People on Long-term Ventilation</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are be found at</a:t>
            </a:r>
          </a:p>
          <a:p>
            <a:pPr marL="0" indent="0" algn="ctr">
              <a:buNone/>
            </a:pPr>
            <a:r>
              <a:rPr lang="en-GB" sz="3200" dirty="0" smtClean="0">
                <a:hlinkClick r:id="rId3"/>
              </a:rPr>
              <a:t>www.ncepod.org.uk/2020ltv.html</a:t>
            </a:r>
            <a:endParaRPr lang="en-GB" sz="3200" dirty="0" smtClean="0"/>
          </a:p>
          <a:p>
            <a:pPr marL="0" indent="0" algn="ctr">
              <a:buNone/>
            </a:pP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8785"/>
            <a:ext cx="7886700" cy="5670676"/>
          </a:xfrm>
        </p:spPr>
        <p:txBody>
          <a:bodyPr>
            <a:normAutofit/>
          </a:bodyPr>
          <a:lstStyle/>
          <a:p>
            <a:pPr marL="0" indent="0">
              <a:lnSpc>
                <a:spcPct val="100000"/>
              </a:lnSpc>
              <a:spcBef>
                <a:spcPts val="0"/>
              </a:spcBef>
              <a:buNone/>
            </a:pPr>
            <a:r>
              <a:rPr lang="en-GB" dirty="0" smtClean="0"/>
              <a:t>Data were collected from a number of sources:</a:t>
            </a:r>
          </a:p>
          <a:p>
            <a:pPr marL="0" indent="0">
              <a:lnSpc>
                <a:spcPct val="100000"/>
              </a:lnSpc>
              <a:spcBef>
                <a:spcPts val="0"/>
              </a:spcBef>
              <a:buNone/>
            </a:pPr>
            <a:endParaRPr lang="en-GB" sz="1800" dirty="0" smtClean="0"/>
          </a:p>
          <a:p>
            <a:pPr marL="342900" lvl="0" indent="-342900" eaLnBrk="0" fontAlgn="base" hangingPunct="0">
              <a:lnSpc>
                <a:spcPct val="100000"/>
              </a:lnSpc>
              <a:spcBef>
                <a:spcPct val="20000"/>
              </a:spcBef>
              <a:spcAft>
                <a:spcPct val="0"/>
              </a:spcAft>
              <a:buFontTx/>
              <a:buChar char="•"/>
            </a:pPr>
            <a:r>
              <a:rPr lang="en-GB" sz="2400" kern="0" dirty="0">
                <a:solidFill>
                  <a:srgbClr val="000000"/>
                </a:solidFill>
              </a:rPr>
              <a:t>1. Number of children and young people on LTV during the study </a:t>
            </a:r>
          </a:p>
          <a:p>
            <a:pPr lvl="1" eaLnBrk="0" fontAlgn="base" hangingPunct="0">
              <a:lnSpc>
                <a:spcPct val="100000"/>
              </a:lnSpc>
              <a:spcBef>
                <a:spcPct val="20000"/>
              </a:spcBef>
              <a:spcAft>
                <a:spcPct val="0"/>
              </a:spcAft>
            </a:pPr>
            <a:r>
              <a:rPr lang="en-GB" sz="2000" kern="0" dirty="0" smtClean="0">
                <a:solidFill>
                  <a:srgbClr val="000000"/>
                </a:solidFill>
              </a:rPr>
              <a:t>All </a:t>
            </a:r>
            <a:r>
              <a:rPr lang="en-GB" sz="2000" kern="0" dirty="0">
                <a:solidFill>
                  <a:srgbClr val="000000"/>
                </a:solidFill>
              </a:rPr>
              <a:t>patients under the care of </a:t>
            </a:r>
            <a:r>
              <a:rPr lang="en-GB" sz="2000" kern="0" dirty="0" smtClean="0">
                <a:solidFill>
                  <a:srgbClr val="000000"/>
                </a:solidFill>
              </a:rPr>
              <a:t>an </a:t>
            </a:r>
            <a:r>
              <a:rPr lang="en-GB" sz="2000" kern="0" dirty="0">
                <a:solidFill>
                  <a:srgbClr val="000000"/>
                </a:solidFill>
              </a:rPr>
              <a:t>LTV service, or who were admitted </a:t>
            </a:r>
            <a:r>
              <a:rPr lang="en-GB" sz="2000" kern="0" dirty="0" smtClean="0">
                <a:solidFill>
                  <a:srgbClr val="000000"/>
                </a:solidFill>
              </a:rPr>
              <a:t>any hospital </a:t>
            </a:r>
            <a:r>
              <a:rPr lang="en-GB" sz="2000" kern="0" dirty="0">
                <a:solidFill>
                  <a:srgbClr val="000000"/>
                </a:solidFill>
              </a:rPr>
              <a:t>over the two-year study data collection period - 1st April 2016 to 31st March 2018 inclusive.</a:t>
            </a:r>
          </a:p>
          <a:p>
            <a:pPr marL="457200" lvl="1" indent="0">
              <a:lnSpc>
                <a:spcPct val="100000"/>
              </a:lnSpc>
              <a:spcBef>
                <a:spcPts val="0"/>
              </a:spcBef>
              <a:buNone/>
            </a:pPr>
            <a:endParaRPr lang="en-GB" sz="2000" dirty="0"/>
          </a:p>
          <a:p>
            <a:pPr marL="342900" lvl="0" indent="-342900" eaLnBrk="0" fontAlgn="base" hangingPunct="0">
              <a:lnSpc>
                <a:spcPct val="100000"/>
              </a:lnSpc>
              <a:spcBef>
                <a:spcPct val="20000"/>
              </a:spcBef>
              <a:spcAft>
                <a:spcPct val="0"/>
              </a:spcAft>
              <a:buFontTx/>
              <a:buChar char="•"/>
            </a:pPr>
            <a:r>
              <a:rPr lang="en-GB" sz="2400" dirty="0" smtClean="0"/>
              <a:t>2</a:t>
            </a:r>
            <a:r>
              <a:rPr lang="en-GB" sz="2400" dirty="0"/>
              <a:t>. Sampled study population for the clinical peer review </a:t>
            </a:r>
            <a:r>
              <a:rPr lang="en-GB" sz="2400" dirty="0" smtClean="0"/>
              <a:t>process</a:t>
            </a:r>
            <a:endParaRPr lang="en-GB" sz="2400" kern="0" dirty="0">
              <a:solidFill>
                <a:srgbClr val="000000"/>
              </a:solidFill>
            </a:endParaRPr>
          </a:p>
          <a:p>
            <a:pPr lvl="1" eaLnBrk="0" fontAlgn="base" hangingPunct="0">
              <a:lnSpc>
                <a:spcPct val="100000"/>
              </a:lnSpc>
              <a:spcBef>
                <a:spcPct val="20000"/>
              </a:spcBef>
              <a:spcAft>
                <a:spcPct val="0"/>
              </a:spcAft>
            </a:pPr>
            <a:r>
              <a:rPr lang="en-GB" sz="2000" kern="0" dirty="0" smtClean="0">
                <a:solidFill>
                  <a:srgbClr val="000000"/>
                </a:solidFill>
              </a:rPr>
              <a:t>Lead clinician questionnaire</a:t>
            </a:r>
          </a:p>
          <a:p>
            <a:pPr lvl="1" eaLnBrk="0" fontAlgn="base" hangingPunct="0">
              <a:lnSpc>
                <a:spcPct val="100000"/>
              </a:lnSpc>
              <a:spcBef>
                <a:spcPct val="20000"/>
              </a:spcBef>
              <a:spcAft>
                <a:spcPct val="0"/>
              </a:spcAft>
            </a:pPr>
            <a:r>
              <a:rPr lang="en-GB" sz="2000" kern="0" dirty="0">
                <a:solidFill>
                  <a:srgbClr val="000000"/>
                </a:solidFill>
              </a:rPr>
              <a:t>Community team clinical questionnaire</a:t>
            </a:r>
          </a:p>
          <a:p>
            <a:pPr lvl="1" eaLnBrk="0" fontAlgn="base" hangingPunct="0">
              <a:lnSpc>
                <a:spcPct val="100000"/>
              </a:lnSpc>
              <a:spcBef>
                <a:spcPct val="20000"/>
              </a:spcBef>
              <a:spcAft>
                <a:spcPct val="0"/>
              </a:spcAft>
            </a:pPr>
            <a:r>
              <a:rPr lang="en-GB" sz="2000" kern="0" dirty="0" smtClean="0">
                <a:solidFill>
                  <a:srgbClr val="000000"/>
                </a:solidFill>
              </a:rPr>
              <a:t>Acute admission questionnaire</a:t>
            </a:r>
          </a:p>
          <a:p>
            <a:pPr lvl="1" eaLnBrk="0" fontAlgn="base" hangingPunct="0">
              <a:lnSpc>
                <a:spcPct val="100000"/>
              </a:lnSpc>
              <a:spcBef>
                <a:spcPct val="20000"/>
              </a:spcBef>
              <a:spcAft>
                <a:spcPct val="0"/>
              </a:spcAft>
            </a:pPr>
            <a:r>
              <a:rPr lang="en-GB" sz="2000" kern="0" dirty="0" smtClean="0">
                <a:solidFill>
                  <a:srgbClr val="000000"/>
                </a:solidFill>
              </a:rPr>
              <a:t>Tracheostomy insertion questionnaire</a:t>
            </a:r>
          </a:p>
          <a:p>
            <a:pPr lvl="1" eaLnBrk="0" fontAlgn="base" hangingPunct="0">
              <a:lnSpc>
                <a:spcPct val="100000"/>
              </a:lnSpc>
              <a:spcBef>
                <a:spcPct val="20000"/>
              </a:spcBef>
              <a:spcAft>
                <a:spcPct val="0"/>
              </a:spcAft>
            </a:pPr>
            <a:r>
              <a:rPr lang="en-GB" sz="2000" kern="0" dirty="0" smtClean="0">
                <a:solidFill>
                  <a:srgbClr val="000000"/>
                </a:solidFill>
              </a:rPr>
              <a:t>Case notes</a:t>
            </a:r>
            <a:endParaRPr lang="en-GB" sz="2400" dirty="0" smtClean="0"/>
          </a:p>
          <a:p>
            <a:pPr lvl="1"/>
            <a:endParaRPr lang="en-GB" sz="2000" dirty="0"/>
          </a:p>
          <a:p>
            <a:pPr>
              <a:lnSpc>
                <a:spcPct val="100000"/>
              </a:lnSpc>
              <a:spcBef>
                <a:spcPts val="0"/>
              </a:spcBef>
            </a:pP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a:t>
            </a:r>
            <a:r>
              <a:rPr lang="en-GB" sz="3200" dirty="0" smtClean="0">
                <a:solidFill>
                  <a:schemeClr val="bg1"/>
                </a:solidFill>
              </a:rPr>
              <a:t>method</a:t>
            </a:r>
            <a:endParaRPr lang="en-GB" sz="3200" dirty="0">
              <a:solidFill>
                <a:schemeClr val="bg1"/>
              </a:solidFill>
            </a:endParaRPr>
          </a:p>
        </p:txBody>
      </p:sp>
    </p:spTree>
    <p:extLst>
      <p:ext uri="{BB962C8B-B14F-4D97-AF65-F5344CB8AC3E}">
        <p14:creationId xmlns:p14="http://schemas.microsoft.com/office/powerpoint/2010/main" val="152636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82351"/>
            <a:ext cx="7886700" cy="5225143"/>
          </a:xfrm>
        </p:spPr>
        <p:txBody>
          <a:bodyPr>
            <a:normAutofit/>
          </a:bodyPr>
          <a:lstStyle/>
          <a:p>
            <a:r>
              <a:rPr lang="en-GB" sz="2400" dirty="0" smtClean="0"/>
              <a:t>3</a:t>
            </a:r>
            <a:r>
              <a:rPr lang="en-GB" sz="2400" dirty="0"/>
              <a:t>. Organisational data</a:t>
            </a:r>
          </a:p>
          <a:p>
            <a:pPr lvl="1"/>
            <a:r>
              <a:rPr lang="en-GB" sz="2000" dirty="0" smtClean="0"/>
              <a:t>Paediatric services</a:t>
            </a:r>
            <a:endParaRPr lang="en-GB" sz="2000" dirty="0"/>
          </a:p>
          <a:p>
            <a:pPr lvl="1"/>
            <a:r>
              <a:rPr lang="en-GB" sz="2000" dirty="0"/>
              <a:t>Adult </a:t>
            </a:r>
            <a:r>
              <a:rPr lang="en-GB" sz="2000" dirty="0" smtClean="0"/>
              <a:t>services</a:t>
            </a:r>
          </a:p>
          <a:p>
            <a:pPr lvl="1"/>
            <a:endParaRPr lang="en-GB" sz="2000" dirty="0"/>
          </a:p>
          <a:p>
            <a:r>
              <a:rPr lang="en-GB" sz="2400" dirty="0"/>
              <a:t>4. Service user and parent carer online survey and focus groups</a:t>
            </a:r>
          </a:p>
          <a:p>
            <a:pPr lvl="1"/>
            <a:r>
              <a:rPr lang="en-GB" sz="2000" dirty="0"/>
              <a:t>Online </a:t>
            </a:r>
            <a:r>
              <a:rPr lang="en-GB" sz="2000" dirty="0" smtClean="0"/>
              <a:t>survey</a:t>
            </a:r>
          </a:p>
          <a:p>
            <a:pPr lvl="1"/>
            <a:r>
              <a:rPr lang="en-GB" sz="2000" dirty="0" smtClean="0"/>
              <a:t>Focus groups</a:t>
            </a:r>
          </a:p>
          <a:p>
            <a:pPr lvl="1"/>
            <a:endParaRPr lang="en-GB" sz="2000" dirty="0" smtClean="0"/>
          </a:p>
          <a:p>
            <a:r>
              <a:rPr lang="en-GB" sz="2400" dirty="0"/>
              <a:t>5. Health and social care professional online survey and interviews</a:t>
            </a:r>
          </a:p>
          <a:p>
            <a:pPr lvl="1"/>
            <a:r>
              <a:rPr lang="en-GB" sz="2000" dirty="0"/>
              <a:t>Online survey </a:t>
            </a:r>
            <a:endParaRPr lang="en-GB" sz="2000" dirty="0" smtClean="0"/>
          </a:p>
          <a:p>
            <a:pPr lvl="1"/>
            <a:r>
              <a:rPr lang="en-GB" sz="2000" dirty="0" smtClean="0"/>
              <a:t>Interviews</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a:t>
            </a:r>
            <a:r>
              <a:rPr lang="en-GB" sz="3200" dirty="0" smtClean="0">
                <a:solidFill>
                  <a:schemeClr val="bg1"/>
                </a:solidFill>
              </a:rPr>
              <a:t>method</a:t>
            </a:r>
            <a:endParaRPr lang="en-GB" sz="3200" dirty="0">
              <a:solidFill>
                <a:schemeClr val="bg1"/>
              </a:solidFill>
            </a:endParaRPr>
          </a:p>
        </p:txBody>
      </p:sp>
    </p:spTree>
    <p:extLst>
      <p:ext uri="{BB962C8B-B14F-4D97-AF65-F5344CB8AC3E}">
        <p14:creationId xmlns:p14="http://schemas.microsoft.com/office/powerpoint/2010/main" val="1607375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Data returned: Number of CYP receiving ventilation</a:t>
            </a:r>
            <a:endParaRPr lang="en-GB" sz="3200" dirty="0">
              <a:solidFill>
                <a:schemeClr val="bg1"/>
              </a:solidFill>
            </a:endParaRPr>
          </a:p>
        </p:txBody>
      </p:sp>
      <p:pic>
        <p:nvPicPr>
          <p:cNvPr id="7" name="Content Placeholder 4"/>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1340768"/>
            <a:ext cx="9144000" cy="4760440"/>
          </a:xfrm>
          <a:prstGeom prst="rect">
            <a:avLst/>
          </a:prstGeom>
          <a:noFill/>
          <a:ln w="9525">
            <a:noFill/>
            <a:miter lim="800000"/>
            <a:headEnd/>
            <a:tailEnd/>
          </a:ln>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Data returned: Sampled study population</a:t>
            </a:r>
            <a:endParaRPr lang="en-GB" sz="3200" dirty="0">
              <a:solidFill>
                <a:schemeClr val="bg1"/>
              </a:solidFill>
            </a:endParaRPr>
          </a:p>
        </p:txBody>
      </p:sp>
      <p:graphicFrame>
        <p:nvGraphicFramePr>
          <p:cNvPr id="6" name="Diagram 5"/>
          <p:cNvGraphicFramePr/>
          <p:nvPr>
            <p:extLst>
              <p:ext uri="{D42A27DB-BD31-4B8C-83A1-F6EECF244321}">
                <p14:modId xmlns:p14="http://schemas.microsoft.com/office/powerpoint/2010/main" val="271512130"/>
              </p:ext>
            </p:extLst>
          </p:nvPr>
        </p:nvGraphicFramePr>
        <p:xfrm>
          <a:off x="74645" y="653144"/>
          <a:ext cx="9367934" cy="6092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416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care</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05274" y="1250302"/>
            <a:ext cx="8677470" cy="4758612"/>
          </a:xfrm>
          <a:prstGeom prst="rect">
            <a:avLst/>
          </a:prstGeom>
          <a:noFill/>
        </p:spPr>
      </p:pic>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82351"/>
            <a:ext cx="7886700" cy="5225143"/>
          </a:xfrm>
        </p:spPr>
        <p:txBody>
          <a:bodyPr>
            <a:normAutofit/>
          </a:bodyPr>
          <a:lstStyle/>
          <a:p>
            <a:pPr>
              <a:lnSpc>
                <a:spcPct val="100000"/>
              </a:lnSpc>
            </a:pPr>
            <a:r>
              <a:rPr lang="en-GB" sz="2400" dirty="0" smtClean="0"/>
              <a:t>1. Service planning and commissioning of integrated services</a:t>
            </a:r>
          </a:p>
          <a:p>
            <a:pPr lvl="1">
              <a:lnSpc>
                <a:spcPct val="100000"/>
              </a:lnSpc>
            </a:pPr>
            <a:r>
              <a:rPr lang="en-GB" sz="2000" dirty="0"/>
              <a:t>Formalisation of the service planning and commissioning of LTV services through an integrated network of care providers is required. </a:t>
            </a:r>
          </a:p>
          <a:p>
            <a:pPr lvl="1">
              <a:lnSpc>
                <a:spcPct val="100000"/>
              </a:lnSpc>
            </a:pPr>
            <a:endParaRPr lang="en-GB" dirty="0"/>
          </a:p>
          <a:p>
            <a:pPr>
              <a:lnSpc>
                <a:spcPct val="100000"/>
              </a:lnSpc>
            </a:pPr>
            <a:r>
              <a:rPr lang="en-GB" sz="2400" dirty="0" smtClean="0"/>
              <a:t>2. Multidisciplinary care</a:t>
            </a:r>
          </a:p>
          <a:p>
            <a:pPr lvl="1">
              <a:lnSpc>
                <a:spcPct val="100000"/>
              </a:lnSpc>
            </a:pPr>
            <a:r>
              <a:rPr lang="en-GB" sz="2000" dirty="0"/>
              <a:t>Improved access to an appropriate multidisciplinary care team is needed to ensure people on LTV and their parent carers can be supported in the community as well as during an admission to hospital.</a:t>
            </a:r>
          </a:p>
          <a:p>
            <a:pPr lvl="1">
              <a:lnSpc>
                <a:spcPct val="100000"/>
              </a:lnSpc>
            </a:pP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(1)</a:t>
            </a:r>
            <a:endParaRPr lang="en-GB" sz="3200" dirty="0">
              <a:solidFill>
                <a:schemeClr val="bg1"/>
              </a:solidFill>
            </a:endParaRPr>
          </a:p>
        </p:txBody>
      </p:sp>
    </p:spTree>
    <p:extLst>
      <p:ext uri="{BB962C8B-B14F-4D97-AF65-F5344CB8AC3E}">
        <p14:creationId xmlns:p14="http://schemas.microsoft.com/office/powerpoint/2010/main" val="1115676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82351"/>
            <a:ext cx="7886700" cy="5225143"/>
          </a:xfrm>
        </p:spPr>
        <p:txBody>
          <a:bodyPr>
            <a:normAutofit/>
          </a:bodyPr>
          <a:lstStyle/>
          <a:p>
            <a:pPr>
              <a:lnSpc>
                <a:spcPct val="100000"/>
              </a:lnSpc>
            </a:pPr>
            <a:r>
              <a:rPr lang="en-GB" sz="2400" dirty="0" smtClean="0"/>
              <a:t>3. Emergency healthcare plans</a:t>
            </a:r>
          </a:p>
          <a:p>
            <a:pPr lvl="1">
              <a:lnSpc>
                <a:spcPct val="100000"/>
              </a:lnSpc>
            </a:pPr>
            <a:r>
              <a:rPr lang="en-GB" sz="2000" dirty="0"/>
              <a:t>Templates for Emergency Healthcare Plans should be developed and standardised for people receiving LTV</a:t>
            </a:r>
            <a:r>
              <a:rPr lang="en-GB" sz="2000" dirty="0" smtClean="0"/>
              <a:t>.</a:t>
            </a:r>
          </a:p>
          <a:p>
            <a:pPr lvl="1">
              <a:lnSpc>
                <a:spcPct val="100000"/>
              </a:lnSpc>
            </a:pPr>
            <a:endParaRPr lang="en-GB" dirty="0"/>
          </a:p>
          <a:p>
            <a:pPr>
              <a:lnSpc>
                <a:spcPct val="100000"/>
              </a:lnSpc>
            </a:pPr>
            <a:r>
              <a:rPr lang="en-GB" sz="2400" dirty="0" smtClean="0"/>
              <a:t>4. Discharge planning</a:t>
            </a:r>
          </a:p>
          <a:p>
            <a:pPr lvl="1">
              <a:lnSpc>
                <a:spcPct val="100000"/>
              </a:lnSpc>
            </a:pPr>
            <a:r>
              <a:rPr lang="en-GB" sz="2000" dirty="0" smtClean="0"/>
              <a:t>Active discharge planning should start at the point of an admission</a:t>
            </a:r>
          </a:p>
          <a:p>
            <a:pPr lvl="1">
              <a:lnSpc>
                <a:spcPct val="100000"/>
              </a:lnSpc>
            </a:pPr>
            <a:endParaRPr lang="en-GB" dirty="0" smtClean="0"/>
          </a:p>
          <a:p>
            <a:pPr>
              <a:lnSpc>
                <a:spcPct val="100000"/>
              </a:lnSpc>
            </a:pPr>
            <a:r>
              <a:rPr lang="en-GB" sz="2400" dirty="0" smtClean="0"/>
              <a:t>5. Transition from child to adult services</a:t>
            </a:r>
            <a:endParaRPr lang="en-GB" sz="2400" dirty="0"/>
          </a:p>
          <a:p>
            <a:pPr lvl="1">
              <a:lnSpc>
                <a:spcPct val="100000"/>
              </a:lnSpc>
            </a:pPr>
            <a:r>
              <a:rPr lang="en-GB" sz="2000" dirty="0" smtClean="0"/>
              <a:t>Transition planning should minimise disruption and prepare for any necessary changes that will occur. </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(2)</a:t>
            </a:r>
            <a:endParaRPr lang="en-GB" sz="3200" dirty="0">
              <a:solidFill>
                <a:schemeClr val="bg1"/>
              </a:solidFill>
            </a:endParaRPr>
          </a:p>
        </p:txBody>
      </p:sp>
    </p:spTree>
    <p:extLst>
      <p:ext uri="{BB962C8B-B14F-4D97-AF65-F5344CB8AC3E}">
        <p14:creationId xmlns:p14="http://schemas.microsoft.com/office/powerpoint/2010/main" val="212221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9956A19C-7510-46CB-A3DE-6756ED3E1151}" vid="{25560A01-242C-4CC0-BC39-E57565AC6B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523</TotalTime>
  <Words>2189</Words>
  <Application>Microsoft Office PowerPoint</Application>
  <PresentationFormat>On-screen Show (4:3)</PresentationFormat>
  <Paragraphs>266</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Cambria</vt:lpstr>
      <vt:lpstr>Humanist777BT-BoldB</vt:lpstr>
      <vt:lpstr>Office Theme</vt:lpstr>
      <vt:lpstr>CHILDREN AND YOUNG PEOPLE ON LONG-TERM VENTILATION  A review of the quality of care provided to children and young people aged 0-25 years who were receiving long-term ventilation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Children and Young People on Long-term Ventilation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&lt;Report title&gt;  A review of …..</dc:title>
  <dc:creator>Kirsty MacLean Steel</dc:creator>
  <cp:lastModifiedBy>Heather Freeth</cp:lastModifiedBy>
  <cp:revision>56</cp:revision>
  <cp:lastPrinted>2018-12-06T15:11:00Z</cp:lastPrinted>
  <dcterms:created xsi:type="dcterms:W3CDTF">2018-11-27T16:11:55Z</dcterms:created>
  <dcterms:modified xsi:type="dcterms:W3CDTF">2020-02-13T07:40:41Z</dcterms:modified>
</cp:coreProperties>
</file>